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307" r:id="rId3"/>
    <p:sldId id="308" r:id="rId4"/>
    <p:sldId id="288" r:id="rId5"/>
    <p:sldId id="290" r:id="rId6"/>
    <p:sldId id="293" r:id="rId7"/>
    <p:sldId id="328" r:id="rId8"/>
    <p:sldId id="297" r:id="rId9"/>
    <p:sldId id="298" r:id="rId10"/>
    <p:sldId id="299" r:id="rId11"/>
    <p:sldId id="285" r:id="rId12"/>
    <p:sldId id="300" r:id="rId13"/>
    <p:sldId id="263" r:id="rId14"/>
    <p:sldId id="309" r:id="rId15"/>
    <p:sldId id="310" r:id="rId16"/>
    <p:sldId id="311" r:id="rId17"/>
    <p:sldId id="315" r:id="rId18"/>
    <p:sldId id="322" r:id="rId19"/>
    <p:sldId id="325" r:id="rId20"/>
    <p:sldId id="324" r:id="rId21"/>
    <p:sldId id="323" r:id="rId22"/>
    <p:sldId id="326" r:id="rId23"/>
    <p:sldId id="327" r:id="rId24"/>
    <p:sldId id="304" r:id="rId25"/>
    <p:sldId id="305" r:id="rId26"/>
    <p:sldId id="302" r:id="rId27"/>
    <p:sldId id="270" r:id="rId2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60" d="100"/>
          <a:sy n="60" d="100"/>
        </p:scale>
        <p:origin x="-1560" y="-288"/>
      </p:cViewPr>
      <p:guideLst>
        <p:guide orient="horz" pos="2160"/>
        <p:guide pos="2880"/>
      </p:guideLst>
    </p:cSldViewPr>
  </p:slideViewPr>
  <p:notesTextViewPr>
    <p:cViewPr>
      <p:scale>
        <a:sx n="1" d="1"/>
        <a:sy n="1" d="1"/>
      </p:scale>
      <p:origin x="0" y="0"/>
    </p:cViewPr>
  </p:notesTextViewPr>
  <p:sorterViewPr>
    <p:cViewPr>
      <p:scale>
        <a:sx n="66" d="100"/>
        <a:sy n="66" d="100"/>
      </p:scale>
      <p:origin x="0" y="4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AFD857-68A7-40FF-887E-B26B71DC449C}" type="doc">
      <dgm:prSet loTypeId="urn:microsoft.com/office/officeart/2005/8/layout/arrow2" loCatId="process" qsTypeId="urn:microsoft.com/office/officeart/2005/8/quickstyle/simple1" qsCatId="simple" csTypeId="urn:microsoft.com/office/officeart/2005/8/colors/accent1_2" csCatId="accent1" phldr="1"/>
      <dgm:spPr/>
    </dgm:pt>
    <dgm:pt modelId="{0697C373-C18E-42A4-A897-8E1A96668181}">
      <dgm:prSet phldrT="[Texto]" custT="1"/>
      <dgm:spPr/>
      <dgm:t>
        <a:bodyPr/>
        <a:lstStyle/>
        <a:p>
          <a:pPr algn="ctr"/>
          <a:r>
            <a:rPr lang="es-MX" sz="2800" b="1" dirty="0" smtClean="0">
              <a:solidFill>
                <a:srgbClr val="0033CC"/>
              </a:solidFill>
            </a:rPr>
            <a:t>Manual o Hojas de Excel</a:t>
          </a:r>
          <a:endParaRPr lang="es-MX" sz="2800" b="1" dirty="0">
            <a:solidFill>
              <a:srgbClr val="0033CC"/>
            </a:solidFill>
          </a:endParaRPr>
        </a:p>
      </dgm:t>
    </dgm:pt>
    <dgm:pt modelId="{C9DB8559-FB0F-47F0-9296-A4D550F59334}" type="parTrans" cxnId="{366C6076-9A35-465B-ADA6-6C0E9DF1D5C1}">
      <dgm:prSet/>
      <dgm:spPr/>
      <dgm:t>
        <a:bodyPr/>
        <a:lstStyle/>
        <a:p>
          <a:endParaRPr lang="es-MX"/>
        </a:p>
      </dgm:t>
    </dgm:pt>
    <dgm:pt modelId="{7F33F16C-86F2-4E99-8C1A-AB9CE3F3FFAB}" type="sibTrans" cxnId="{366C6076-9A35-465B-ADA6-6C0E9DF1D5C1}">
      <dgm:prSet/>
      <dgm:spPr/>
      <dgm:t>
        <a:bodyPr/>
        <a:lstStyle/>
        <a:p>
          <a:endParaRPr lang="es-MX"/>
        </a:p>
      </dgm:t>
    </dgm:pt>
    <dgm:pt modelId="{EB6C2CE6-A0A4-40F0-9027-3929312CC1F7}">
      <dgm:prSet phldrT="[Texto]" custT="1"/>
      <dgm:spPr/>
      <dgm:t>
        <a:bodyPr/>
        <a:lstStyle/>
        <a:p>
          <a:pPr algn="ctr"/>
          <a:r>
            <a:rPr lang="es-MX" sz="2800" b="1" dirty="0" smtClean="0">
              <a:solidFill>
                <a:srgbClr val="0033CC"/>
              </a:solidFill>
            </a:rPr>
            <a:t>Herramientas CAAT’S</a:t>
          </a:r>
          <a:endParaRPr lang="es-MX" sz="2800" b="1" dirty="0">
            <a:solidFill>
              <a:srgbClr val="0033CC"/>
            </a:solidFill>
          </a:endParaRPr>
        </a:p>
      </dgm:t>
    </dgm:pt>
    <dgm:pt modelId="{5C00B7B0-F6F3-4FA9-91DD-F20542143BE4}" type="parTrans" cxnId="{2DB64E3A-7D97-4308-97A5-425C6AD1EDF5}">
      <dgm:prSet/>
      <dgm:spPr/>
      <dgm:t>
        <a:bodyPr/>
        <a:lstStyle/>
        <a:p>
          <a:endParaRPr lang="es-MX"/>
        </a:p>
      </dgm:t>
    </dgm:pt>
    <dgm:pt modelId="{7C8931AA-0067-467B-BF60-65515D739D08}" type="sibTrans" cxnId="{2DB64E3A-7D97-4308-97A5-425C6AD1EDF5}">
      <dgm:prSet/>
      <dgm:spPr/>
      <dgm:t>
        <a:bodyPr/>
        <a:lstStyle/>
        <a:p>
          <a:endParaRPr lang="es-MX"/>
        </a:p>
      </dgm:t>
    </dgm:pt>
    <dgm:pt modelId="{B94B7E65-5561-4C18-A11F-5138108ED8A1}">
      <dgm:prSet phldrT="[Texto]" custT="1"/>
      <dgm:spPr/>
      <dgm:t>
        <a:bodyPr/>
        <a:lstStyle/>
        <a:p>
          <a:pPr algn="ctr"/>
          <a:r>
            <a:rPr lang="es-MX" sz="2800" b="1" dirty="0" smtClean="0">
              <a:solidFill>
                <a:srgbClr val="0033CC"/>
              </a:solidFill>
            </a:rPr>
            <a:t>Software de Auditoria Interna</a:t>
          </a:r>
          <a:endParaRPr lang="es-MX" sz="2800" b="1" dirty="0">
            <a:solidFill>
              <a:srgbClr val="0033CC"/>
            </a:solidFill>
          </a:endParaRPr>
        </a:p>
      </dgm:t>
    </dgm:pt>
    <dgm:pt modelId="{687F4A61-18B0-4B1D-AA74-5C7E8819411F}" type="parTrans" cxnId="{77E88550-5BF9-41C1-AB60-1A1DAA7BCDB6}">
      <dgm:prSet/>
      <dgm:spPr/>
      <dgm:t>
        <a:bodyPr/>
        <a:lstStyle/>
        <a:p>
          <a:endParaRPr lang="es-MX"/>
        </a:p>
      </dgm:t>
    </dgm:pt>
    <dgm:pt modelId="{B61DA92F-31E2-4EEE-86AA-64281C83B18B}" type="sibTrans" cxnId="{77E88550-5BF9-41C1-AB60-1A1DAA7BCDB6}">
      <dgm:prSet/>
      <dgm:spPr/>
      <dgm:t>
        <a:bodyPr/>
        <a:lstStyle/>
        <a:p>
          <a:endParaRPr lang="es-MX"/>
        </a:p>
      </dgm:t>
    </dgm:pt>
    <dgm:pt modelId="{3B97F64F-209C-458B-A51F-C53F216C7340}">
      <dgm:prSet phldrT="[Texto]" custT="1"/>
      <dgm:spPr/>
      <dgm:t>
        <a:bodyPr/>
        <a:lstStyle/>
        <a:p>
          <a:pPr algn="ctr"/>
          <a:r>
            <a:rPr lang="es-MX" sz="2800" b="1" dirty="0" smtClean="0">
              <a:solidFill>
                <a:srgbClr val="0033CC"/>
              </a:solidFill>
            </a:rPr>
            <a:t>Software GRC</a:t>
          </a:r>
          <a:endParaRPr lang="es-MX" sz="2800" b="1" dirty="0">
            <a:solidFill>
              <a:srgbClr val="0033CC"/>
            </a:solidFill>
          </a:endParaRPr>
        </a:p>
      </dgm:t>
    </dgm:pt>
    <dgm:pt modelId="{6AF045F2-337D-4D94-BFA3-CBBFC75F77B8}" type="parTrans" cxnId="{32581679-9DEB-427B-A6A6-31B89BEF6B07}">
      <dgm:prSet/>
      <dgm:spPr/>
      <dgm:t>
        <a:bodyPr/>
        <a:lstStyle/>
        <a:p>
          <a:endParaRPr lang="es-MX"/>
        </a:p>
      </dgm:t>
    </dgm:pt>
    <dgm:pt modelId="{C7B0F9A4-154D-4534-8AC6-2A38A9274175}" type="sibTrans" cxnId="{32581679-9DEB-427B-A6A6-31B89BEF6B07}">
      <dgm:prSet/>
      <dgm:spPr/>
      <dgm:t>
        <a:bodyPr/>
        <a:lstStyle/>
        <a:p>
          <a:endParaRPr lang="es-MX"/>
        </a:p>
      </dgm:t>
    </dgm:pt>
    <dgm:pt modelId="{8E94B6BA-1C12-499A-A811-A09D716C4E9F}">
      <dgm:prSet phldrT="[Texto]" custT="1"/>
      <dgm:spPr/>
      <dgm:t>
        <a:bodyPr/>
        <a:lstStyle/>
        <a:p>
          <a:pPr algn="ctr"/>
          <a:r>
            <a:rPr lang="es-MX" sz="2800" b="1" dirty="0" smtClean="0">
              <a:solidFill>
                <a:srgbClr val="0033CC"/>
              </a:solidFill>
            </a:rPr>
            <a:t>Software BI</a:t>
          </a:r>
          <a:endParaRPr lang="es-MX" sz="2800" b="1" dirty="0">
            <a:solidFill>
              <a:srgbClr val="0033CC"/>
            </a:solidFill>
          </a:endParaRPr>
        </a:p>
      </dgm:t>
    </dgm:pt>
    <dgm:pt modelId="{6337B287-5BCA-41F0-9EA8-6E1109591EB3}" type="parTrans" cxnId="{5CCB659F-6A40-41F0-AB2F-CEF36D989F6C}">
      <dgm:prSet/>
      <dgm:spPr/>
      <dgm:t>
        <a:bodyPr/>
        <a:lstStyle/>
        <a:p>
          <a:endParaRPr lang="es-MX"/>
        </a:p>
      </dgm:t>
    </dgm:pt>
    <dgm:pt modelId="{A9B3B80E-5569-4583-A158-646EE7E635B1}" type="sibTrans" cxnId="{5CCB659F-6A40-41F0-AB2F-CEF36D989F6C}">
      <dgm:prSet/>
      <dgm:spPr/>
      <dgm:t>
        <a:bodyPr/>
        <a:lstStyle/>
        <a:p>
          <a:endParaRPr lang="es-MX"/>
        </a:p>
      </dgm:t>
    </dgm:pt>
    <dgm:pt modelId="{50DBB255-9D93-437F-8CF0-F602665ED285}" type="pres">
      <dgm:prSet presAssocID="{26AFD857-68A7-40FF-887E-B26B71DC449C}" presName="arrowDiagram" presStyleCnt="0">
        <dgm:presLayoutVars>
          <dgm:chMax val="5"/>
          <dgm:dir/>
          <dgm:resizeHandles val="exact"/>
        </dgm:presLayoutVars>
      </dgm:prSet>
      <dgm:spPr/>
    </dgm:pt>
    <dgm:pt modelId="{7BDBCC31-5CBE-4D05-8159-45D1352E41DE}" type="pres">
      <dgm:prSet presAssocID="{26AFD857-68A7-40FF-887E-B26B71DC449C}" presName="arrow" presStyleLbl="bgShp" presStyleIdx="0" presStyleCnt="1"/>
      <dgm:spPr/>
    </dgm:pt>
    <dgm:pt modelId="{DBA8DFEC-B2B0-4A76-8E58-D0FDBC0ADF68}" type="pres">
      <dgm:prSet presAssocID="{26AFD857-68A7-40FF-887E-B26B71DC449C}" presName="arrowDiagram5" presStyleCnt="0"/>
      <dgm:spPr/>
    </dgm:pt>
    <dgm:pt modelId="{6EECA346-79E2-4E1F-A373-87CF7C524BF6}" type="pres">
      <dgm:prSet presAssocID="{0697C373-C18E-42A4-A897-8E1A96668181}" presName="bullet5a" presStyleLbl="node1" presStyleIdx="0" presStyleCnt="5"/>
      <dgm:spPr/>
    </dgm:pt>
    <dgm:pt modelId="{8DACACCF-EBB0-41AB-84AE-A6743614E5CF}" type="pres">
      <dgm:prSet presAssocID="{0697C373-C18E-42A4-A897-8E1A96668181}" presName="textBox5a" presStyleLbl="revTx" presStyleIdx="0" presStyleCnt="5" custScaleX="188889" custScaleY="99999" custLinFactY="-16263" custLinFactNeighborX="-86677" custLinFactNeighborY="-100000">
        <dgm:presLayoutVars>
          <dgm:bulletEnabled val="1"/>
        </dgm:presLayoutVars>
      </dgm:prSet>
      <dgm:spPr/>
      <dgm:t>
        <a:bodyPr/>
        <a:lstStyle/>
        <a:p>
          <a:endParaRPr lang="es-MX"/>
        </a:p>
      </dgm:t>
    </dgm:pt>
    <dgm:pt modelId="{152FA897-91B8-47CC-8A71-87060CED99D2}" type="pres">
      <dgm:prSet presAssocID="{EB6C2CE6-A0A4-40F0-9027-3929312CC1F7}" presName="bullet5b" presStyleLbl="node1" presStyleIdx="1" presStyleCnt="5"/>
      <dgm:spPr/>
    </dgm:pt>
    <dgm:pt modelId="{415B8B01-E386-4327-A5DA-4806EE8F5943}" type="pres">
      <dgm:prSet presAssocID="{EB6C2CE6-A0A4-40F0-9027-3929312CC1F7}" presName="textBox5b" presStyleLbl="revTx" presStyleIdx="1" presStyleCnt="5" custScaleX="172470" custScaleY="59109" custLinFactNeighborX="1147" custLinFactNeighborY="-8189">
        <dgm:presLayoutVars>
          <dgm:bulletEnabled val="1"/>
        </dgm:presLayoutVars>
      </dgm:prSet>
      <dgm:spPr/>
      <dgm:t>
        <a:bodyPr/>
        <a:lstStyle/>
        <a:p>
          <a:endParaRPr lang="es-MX"/>
        </a:p>
      </dgm:t>
    </dgm:pt>
    <dgm:pt modelId="{0E08FC88-68CE-4AAE-82C0-9AF22319F46C}" type="pres">
      <dgm:prSet presAssocID="{B94B7E65-5561-4C18-A11F-5138108ED8A1}" presName="bullet5c" presStyleLbl="node1" presStyleIdx="2" presStyleCnt="5" custLinFactNeighborX="-33018" custLinFactNeighborY="-8638"/>
      <dgm:spPr/>
    </dgm:pt>
    <dgm:pt modelId="{EE5ACAFE-6CFF-40A2-AF3E-22CCAE71482C}" type="pres">
      <dgm:prSet presAssocID="{B94B7E65-5561-4C18-A11F-5138108ED8A1}" presName="textBox5c" presStyleLbl="revTx" presStyleIdx="2" presStyleCnt="5" custScaleX="136355" custScaleY="39452" custLinFactNeighborX="-90787" custLinFactNeighborY="-82244">
        <dgm:presLayoutVars>
          <dgm:bulletEnabled val="1"/>
        </dgm:presLayoutVars>
      </dgm:prSet>
      <dgm:spPr/>
      <dgm:t>
        <a:bodyPr/>
        <a:lstStyle/>
        <a:p>
          <a:endParaRPr lang="es-MX"/>
        </a:p>
      </dgm:t>
    </dgm:pt>
    <dgm:pt modelId="{FB29F2D2-A746-4B3B-AF89-9B379E9C8131}" type="pres">
      <dgm:prSet presAssocID="{3B97F64F-209C-458B-A51F-C53F216C7340}" presName="bullet5d" presStyleLbl="node1" presStyleIdx="3" presStyleCnt="5"/>
      <dgm:spPr/>
    </dgm:pt>
    <dgm:pt modelId="{154ED553-AEC1-4B06-B818-5467C22F60A6}" type="pres">
      <dgm:prSet presAssocID="{3B97F64F-209C-458B-A51F-C53F216C7340}" presName="textBox5d" presStyleLbl="revTx" presStyleIdx="3" presStyleCnt="5" custScaleX="121210" custScaleY="21929" custLinFactNeighborX="-24423" custLinFactNeighborY="-24637">
        <dgm:presLayoutVars>
          <dgm:bulletEnabled val="1"/>
        </dgm:presLayoutVars>
      </dgm:prSet>
      <dgm:spPr/>
      <dgm:t>
        <a:bodyPr/>
        <a:lstStyle/>
        <a:p>
          <a:endParaRPr lang="es-MX"/>
        </a:p>
      </dgm:t>
    </dgm:pt>
    <dgm:pt modelId="{A3DC0EF7-BB67-4C40-A80B-DFCAC05CA640}" type="pres">
      <dgm:prSet presAssocID="{8E94B6BA-1C12-499A-A811-A09D716C4E9F}" presName="bullet5e" presStyleLbl="node1" presStyleIdx="4" presStyleCnt="5"/>
      <dgm:spPr/>
    </dgm:pt>
    <dgm:pt modelId="{E8F4FC1F-5D47-4B3D-90AF-7753A570E707}" type="pres">
      <dgm:prSet presAssocID="{8E94B6BA-1C12-499A-A811-A09D716C4E9F}" presName="textBox5e" presStyleLbl="revTx" presStyleIdx="4" presStyleCnt="5" custScaleX="111638" custScaleY="20569" custLinFactNeighborX="-86124" custLinFactNeighborY="-73495">
        <dgm:presLayoutVars>
          <dgm:bulletEnabled val="1"/>
        </dgm:presLayoutVars>
      </dgm:prSet>
      <dgm:spPr/>
      <dgm:t>
        <a:bodyPr/>
        <a:lstStyle/>
        <a:p>
          <a:endParaRPr lang="es-MX"/>
        </a:p>
      </dgm:t>
    </dgm:pt>
  </dgm:ptLst>
  <dgm:cxnLst>
    <dgm:cxn modelId="{CF76BEB9-F6D7-4FFA-ADE4-7D0CB1E376AA}" type="presOf" srcId="{26AFD857-68A7-40FF-887E-B26B71DC449C}" destId="{50DBB255-9D93-437F-8CF0-F602665ED285}" srcOrd="0" destOrd="0" presId="urn:microsoft.com/office/officeart/2005/8/layout/arrow2"/>
    <dgm:cxn modelId="{0351D7F8-2BBC-4970-B19D-F01FA532584F}" type="presOf" srcId="{0697C373-C18E-42A4-A897-8E1A96668181}" destId="{8DACACCF-EBB0-41AB-84AE-A6743614E5CF}" srcOrd="0" destOrd="0" presId="urn:microsoft.com/office/officeart/2005/8/layout/arrow2"/>
    <dgm:cxn modelId="{395304BB-AF85-41BB-8097-0A82153AAE28}" type="presOf" srcId="{EB6C2CE6-A0A4-40F0-9027-3929312CC1F7}" destId="{415B8B01-E386-4327-A5DA-4806EE8F5943}" srcOrd="0" destOrd="0" presId="urn:microsoft.com/office/officeart/2005/8/layout/arrow2"/>
    <dgm:cxn modelId="{D8B62273-7129-40F8-A9A2-3C1E0EA8EBEA}" type="presOf" srcId="{B94B7E65-5561-4C18-A11F-5138108ED8A1}" destId="{EE5ACAFE-6CFF-40A2-AF3E-22CCAE71482C}" srcOrd="0" destOrd="0" presId="urn:microsoft.com/office/officeart/2005/8/layout/arrow2"/>
    <dgm:cxn modelId="{32581679-9DEB-427B-A6A6-31B89BEF6B07}" srcId="{26AFD857-68A7-40FF-887E-B26B71DC449C}" destId="{3B97F64F-209C-458B-A51F-C53F216C7340}" srcOrd="3" destOrd="0" parTransId="{6AF045F2-337D-4D94-BFA3-CBBFC75F77B8}" sibTransId="{C7B0F9A4-154D-4534-8AC6-2A38A9274175}"/>
    <dgm:cxn modelId="{366C6076-9A35-465B-ADA6-6C0E9DF1D5C1}" srcId="{26AFD857-68A7-40FF-887E-B26B71DC449C}" destId="{0697C373-C18E-42A4-A897-8E1A96668181}" srcOrd="0" destOrd="0" parTransId="{C9DB8559-FB0F-47F0-9296-A4D550F59334}" sibTransId="{7F33F16C-86F2-4E99-8C1A-AB9CE3F3FFAB}"/>
    <dgm:cxn modelId="{77E88550-5BF9-41C1-AB60-1A1DAA7BCDB6}" srcId="{26AFD857-68A7-40FF-887E-B26B71DC449C}" destId="{B94B7E65-5561-4C18-A11F-5138108ED8A1}" srcOrd="2" destOrd="0" parTransId="{687F4A61-18B0-4B1D-AA74-5C7E8819411F}" sibTransId="{B61DA92F-31E2-4EEE-86AA-64281C83B18B}"/>
    <dgm:cxn modelId="{1D09FB49-3977-4DCB-A144-26DC5366C046}" type="presOf" srcId="{8E94B6BA-1C12-499A-A811-A09D716C4E9F}" destId="{E8F4FC1F-5D47-4B3D-90AF-7753A570E707}" srcOrd="0" destOrd="0" presId="urn:microsoft.com/office/officeart/2005/8/layout/arrow2"/>
    <dgm:cxn modelId="{5CCB659F-6A40-41F0-AB2F-CEF36D989F6C}" srcId="{26AFD857-68A7-40FF-887E-B26B71DC449C}" destId="{8E94B6BA-1C12-499A-A811-A09D716C4E9F}" srcOrd="4" destOrd="0" parTransId="{6337B287-5BCA-41F0-9EA8-6E1109591EB3}" sibTransId="{A9B3B80E-5569-4583-A158-646EE7E635B1}"/>
    <dgm:cxn modelId="{5EC6EF53-A04D-4A11-AE73-3F0D5BE1478C}" type="presOf" srcId="{3B97F64F-209C-458B-A51F-C53F216C7340}" destId="{154ED553-AEC1-4B06-B818-5467C22F60A6}" srcOrd="0" destOrd="0" presId="urn:microsoft.com/office/officeart/2005/8/layout/arrow2"/>
    <dgm:cxn modelId="{2DB64E3A-7D97-4308-97A5-425C6AD1EDF5}" srcId="{26AFD857-68A7-40FF-887E-B26B71DC449C}" destId="{EB6C2CE6-A0A4-40F0-9027-3929312CC1F7}" srcOrd="1" destOrd="0" parTransId="{5C00B7B0-F6F3-4FA9-91DD-F20542143BE4}" sibTransId="{7C8931AA-0067-467B-BF60-65515D739D08}"/>
    <dgm:cxn modelId="{F0650E03-8325-4111-945E-5555505E7149}" type="presParOf" srcId="{50DBB255-9D93-437F-8CF0-F602665ED285}" destId="{7BDBCC31-5CBE-4D05-8159-45D1352E41DE}" srcOrd="0" destOrd="0" presId="urn:microsoft.com/office/officeart/2005/8/layout/arrow2"/>
    <dgm:cxn modelId="{47CD2DEE-CF2F-430B-8837-C97D00548320}" type="presParOf" srcId="{50DBB255-9D93-437F-8CF0-F602665ED285}" destId="{DBA8DFEC-B2B0-4A76-8E58-D0FDBC0ADF68}" srcOrd="1" destOrd="0" presId="urn:microsoft.com/office/officeart/2005/8/layout/arrow2"/>
    <dgm:cxn modelId="{C22BFA7E-F902-4A1C-AEDA-38619DBC77DD}" type="presParOf" srcId="{DBA8DFEC-B2B0-4A76-8E58-D0FDBC0ADF68}" destId="{6EECA346-79E2-4E1F-A373-87CF7C524BF6}" srcOrd="0" destOrd="0" presId="urn:microsoft.com/office/officeart/2005/8/layout/arrow2"/>
    <dgm:cxn modelId="{43138221-F5E5-4035-91BF-9CD06600C77B}" type="presParOf" srcId="{DBA8DFEC-B2B0-4A76-8E58-D0FDBC0ADF68}" destId="{8DACACCF-EBB0-41AB-84AE-A6743614E5CF}" srcOrd="1" destOrd="0" presId="urn:microsoft.com/office/officeart/2005/8/layout/arrow2"/>
    <dgm:cxn modelId="{985F1027-AABD-40AD-B582-F86A1E5EEDD9}" type="presParOf" srcId="{DBA8DFEC-B2B0-4A76-8E58-D0FDBC0ADF68}" destId="{152FA897-91B8-47CC-8A71-87060CED99D2}" srcOrd="2" destOrd="0" presId="urn:microsoft.com/office/officeart/2005/8/layout/arrow2"/>
    <dgm:cxn modelId="{45C016C0-E5C5-4360-AB34-3657BACF5BD8}" type="presParOf" srcId="{DBA8DFEC-B2B0-4A76-8E58-D0FDBC0ADF68}" destId="{415B8B01-E386-4327-A5DA-4806EE8F5943}" srcOrd="3" destOrd="0" presId="urn:microsoft.com/office/officeart/2005/8/layout/arrow2"/>
    <dgm:cxn modelId="{F6C3770B-D657-455D-8F79-B94CE4DCA43C}" type="presParOf" srcId="{DBA8DFEC-B2B0-4A76-8E58-D0FDBC0ADF68}" destId="{0E08FC88-68CE-4AAE-82C0-9AF22319F46C}" srcOrd="4" destOrd="0" presId="urn:microsoft.com/office/officeart/2005/8/layout/arrow2"/>
    <dgm:cxn modelId="{A6183F69-D182-4DEB-8436-9228105617F4}" type="presParOf" srcId="{DBA8DFEC-B2B0-4A76-8E58-D0FDBC0ADF68}" destId="{EE5ACAFE-6CFF-40A2-AF3E-22CCAE71482C}" srcOrd="5" destOrd="0" presId="urn:microsoft.com/office/officeart/2005/8/layout/arrow2"/>
    <dgm:cxn modelId="{7E0E2D7C-26AD-46F6-A4DC-D1BFC5CA82F0}" type="presParOf" srcId="{DBA8DFEC-B2B0-4A76-8E58-D0FDBC0ADF68}" destId="{FB29F2D2-A746-4B3B-AF89-9B379E9C8131}" srcOrd="6" destOrd="0" presId="urn:microsoft.com/office/officeart/2005/8/layout/arrow2"/>
    <dgm:cxn modelId="{A067BEFC-9149-4D86-88C6-956D16071C60}" type="presParOf" srcId="{DBA8DFEC-B2B0-4A76-8E58-D0FDBC0ADF68}" destId="{154ED553-AEC1-4B06-B818-5467C22F60A6}" srcOrd="7" destOrd="0" presId="urn:microsoft.com/office/officeart/2005/8/layout/arrow2"/>
    <dgm:cxn modelId="{5C2BCED6-AD14-42AE-A801-236038001939}" type="presParOf" srcId="{DBA8DFEC-B2B0-4A76-8E58-D0FDBC0ADF68}" destId="{A3DC0EF7-BB67-4C40-A80B-DFCAC05CA640}" srcOrd="8" destOrd="0" presId="urn:microsoft.com/office/officeart/2005/8/layout/arrow2"/>
    <dgm:cxn modelId="{13C2738F-A3A7-4C3C-957F-DCA9FF025607}" type="presParOf" srcId="{DBA8DFEC-B2B0-4A76-8E58-D0FDBC0ADF68}" destId="{E8F4FC1F-5D47-4B3D-90AF-7753A570E707}" srcOrd="9" destOrd="0" presId="urn:microsoft.com/office/officeart/2005/8/layout/arrow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D85A6A-3D4B-4A8F-8274-B01021FF778D}" type="doc">
      <dgm:prSet loTypeId="urn:microsoft.com/office/officeart/2005/8/layout/pyramid1" loCatId="pyramid" qsTypeId="urn:microsoft.com/office/officeart/2005/8/quickstyle/simple1" qsCatId="simple" csTypeId="urn:microsoft.com/office/officeart/2005/8/colors/colorful5" csCatId="colorful" phldr="1"/>
      <dgm:spPr/>
    </dgm:pt>
    <dgm:pt modelId="{159713C1-72E7-4962-9886-E45F5C21AC1C}">
      <dgm:prSet phldrT="[Texto]" custT="1"/>
      <dgm:spPr/>
      <dgm:t>
        <a:bodyPr anchor="b"/>
        <a:lstStyle/>
        <a:p>
          <a:r>
            <a:rPr lang="es-MX" sz="2800" b="1" dirty="0" smtClean="0">
              <a:solidFill>
                <a:schemeClr val="bg1"/>
              </a:solidFill>
            </a:rPr>
            <a:t>Alta Dirección</a:t>
          </a:r>
          <a:endParaRPr lang="es-MX" sz="2800" b="1" dirty="0">
            <a:solidFill>
              <a:schemeClr val="bg1"/>
            </a:solidFill>
          </a:endParaRPr>
        </a:p>
      </dgm:t>
    </dgm:pt>
    <dgm:pt modelId="{03A5312B-71B4-4CF8-B3E3-90C3B03271A6}" type="parTrans" cxnId="{93FC9BAF-8150-46BC-9D34-D99FDCE9FA9C}">
      <dgm:prSet/>
      <dgm:spPr/>
      <dgm:t>
        <a:bodyPr/>
        <a:lstStyle/>
        <a:p>
          <a:endParaRPr lang="es-MX"/>
        </a:p>
      </dgm:t>
    </dgm:pt>
    <dgm:pt modelId="{EEE9988F-BFCE-4A72-A0D5-19F794DF34D2}" type="sibTrans" cxnId="{93FC9BAF-8150-46BC-9D34-D99FDCE9FA9C}">
      <dgm:prSet/>
      <dgm:spPr/>
      <dgm:t>
        <a:bodyPr/>
        <a:lstStyle/>
        <a:p>
          <a:endParaRPr lang="es-MX"/>
        </a:p>
      </dgm:t>
    </dgm:pt>
    <dgm:pt modelId="{783A8EB8-33B1-44EC-A8BB-D0F248859A6C}">
      <dgm:prSet phldrT="[Texto]" custT="1"/>
      <dgm:spPr/>
      <dgm:t>
        <a:bodyPr anchor="b"/>
        <a:lstStyle/>
        <a:p>
          <a:r>
            <a:rPr lang="es-MX" sz="3200" b="1" dirty="0" smtClean="0">
              <a:solidFill>
                <a:schemeClr val="bg1"/>
              </a:solidFill>
            </a:rPr>
            <a:t>Gerencia Media</a:t>
          </a:r>
          <a:endParaRPr lang="es-MX" sz="3200" b="1" dirty="0">
            <a:solidFill>
              <a:schemeClr val="bg1"/>
            </a:solidFill>
          </a:endParaRPr>
        </a:p>
      </dgm:t>
    </dgm:pt>
    <dgm:pt modelId="{2F7A73A1-4ECA-4B84-AC04-0A8E412399D2}" type="parTrans" cxnId="{CE4F9EA7-53FB-4036-9AED-00AC353F766B}">
      <dgm:prSet/>
      <dgm:spPr/>
      <dgm:t>
        <a:bodyPr/>
        <a:lstStyle/>
        <a:p>
          <a:endParaRPr lang="es-MX"/>
        </a:p>
      </dgm:t>
    </dgm:pt>
    <dgm:pt modelId="{2862EA77-F758-4F5B-BBCC-801173FAB53E}" type="sibTrans" cxnId="{CE4F9EA7-53FB-4036-9AED-00AC353F766B}">
      <dgm:prSet/>
      <dgm:spPr/>
      <dgm:t>
        <a:bodyPr/>
        <a:lstStyle/>
        <a:p>
          <a:endParaRPr lang="es-MX"/>
        </a:p>
      </dgm:t>
    </dgm:pt>
    <dgm:pt modelId="{E68D0DBB-84D4-4610-B135-8EA7D6451E47}">
      <dgm:prSet phldrT="[Texto]" custT="1"/>
      <dgm:spPr/>
      <dgm:t>
        <a:bodyPr anchor="b"/>
        <a:lstStyle/>
        <a:p>
          <a:r>
            <a:rPr lang="es-MX" sz="2800" b="1" dirty="0" smtClean="0">
              <a:solidFill>
                <a:schemeClr val="bg1"/>
              </a:solidFill>
            </a:rPr>
            <a:t>Directores de Línea</a:t>
          </a:r>
          <a:endParaRPr lang="es-MX" sz="2800" b="1" dirty="0">
            <a:solidFill>
              <a:schemeClr val="bg1"/>
            </a:solidFill>
          </a:endParaRPr>
        </a:p>
      </dgm:t>
    </dgm:pt>
    <dgm:pt modelId="{AF72AD71-9D8C-43DD-B2B8-966900C76CDE}" type="sibTrans" cxnId="{3248A247-0295-45D4-85D3-C9EF720B0CCA}">
      <dgm:prSet/>
      <dgm:spPr/>
      <dgm:t>
        <a:bodyPr/>
        <a:lstStyle/>
        <a:p>
          <a:endParaRPr lang="es-MX"/>
        </a:p>
      </dgm:t>
    </dgm:pt>
    <dgm:pt modelId="{D385EB33-DCD5-4012-9D4B-9BEF9B299D20}" type="parTrans" cxnId="{3248A247-0295-45D4-85D3-C9EF720B0CCA}">
      <dgm:prSet/>
      <dgm:spPr/>
      <dgm:t>
        <a:bodyPr/>
        <a:lstStyle/>
        <a:p>
          <a:endParaRPr lang="es-MX"/>
        </a:p>
      </dgm:t>
    </dgm:pt>
    <dgm:pt modelId="{36EAB878-EB9A-4015-8F96-BCF586BFF899}">
      <dgm:prSet phldrT="[Texto]" custT="1"/>
      <dgm:spPr/>
      <dgm:t>
        <a:bodyPr anchor="b"/>
        <a:lstStyle/>
        <a:p>
          <a:r>
            <a:rPr lang="es-MX" sz="3200" b="1" dirty="0" smtClean="0">
              <a:solidFill>
                <a:schemeClr val="bg1"/>
              </a:solidFill>
            </a:rPr>
            <a:t>Analistas</a:t>
          </a:r>
          <a:endParaRPr lang="es-MX" sz="3200" b="1" dirty="0">
            <a:solidFill>
              <a:schemeClr val="bg1"/>
            </a:solidFill>
          </a:endParaRPr>
        </a:p>
      </dgm:t>
    </dgm:pt>
    <dgm:pt modelId="{840B5C59-6F5A-4B71-B03C-AE9F57E1CB69}" type="parTrans" cxnId="{D67EB5B0-D740-4296-86A1-D3E638E3ABD3}">
      <dgm:prSet/>
      <dgm:spPr/>
      <dgm:t>
        <a:bodyPr/>
        <a:lstStyle/>
        <a:p>
          <a:endParaRPr lang="es-MX"/>
        </a:p>
      </dgm:t>
    </dgm:pt>
    <dgm:pt modelId="{EA8DB572-5786-4908-9C0E-574109D0911F}" type="sibTrans" cxnId="{D67EB5B0-D740-4296-86A1-D3E638E3ABD3}">
      <dgm:prSet/>
      <dgm:spPr/>
      <dgm:t>
        <a:bodyPr/>
        <a:lstStyle/>
        <a:p>
          <a:endParaRPr lang="es-MX"/>
        </a:p>
      </dgm:t>
    </dgm:pt>
    <dgm:pt modelId="{205A9DAB-F5C4-4C03-BB92-9EDEC01E9E46}" type="pres">
      <dgm:prSet presAssocID="{8AD85A6A-3D4B-4A8F-8274-B01021FF778D}" presName="Name0" presStyleCnt="0">
        <dgm:presLayoutVars>
          <dgm:dir/>
          <dgm:animLvl val="lvl"/>
          <dgm:resizeHandles val="exact"/>
        </dgm:presLayoutVars>
      </dgm:prSet>
      <dgm:spPr/>
    </dgm:pt>
    <dgm:pt modelId="{E94F1C0D-C63F-4C1F-B095-C9FCFC7CC73E}" type="pres">
      <dgm:prSet presAssocID="{159713C1-72E7-4962-9886-E45F5C21AC1C}" presName="Name8" presStyleCnt="0"/>
      <dgm:spPr/>
    </dgm:pt>
    <dgm:pt modelId="{07CCFEE3-0C1F-45A4-BC0C-FDDF63B7F4DB}" type="pres">
      <dgm:prSet presAssocID="{159713C1-72E7-4962-9886-E45F5C21AC1C}" presName="level" presStyleLbl="node1" presStyleIdx="0" presStyleCnt="4">
        <dgm:presLayoutVars>
          <dgm:chMax val="1"/>
          <dgm:bulletEnabled val="1"/>
        </dgm:presLayoutVars>
      </dgm:prSet>
      <dgm:spPr/>
      <dgm:t>
        <a:bodyPr/>
        <a:lstStyle/>
        <a:p>
          <a:endParaRPr lang="es-MX"/>
        </a:p>
      </dgm:t>
    </dgm:pt>
    <dgm:pt modelId="{00EA63CF-CCC9-4CD1-8936-93F0EA4B3685}" type="pres">
      <dgm:prSet presAssocID="{159713C1-72E7-4962-9886-E45F5C21AC1C}" presName="levelTx" presStyleLbl="revTx" presStyleIdx="0" presStyleCnt="0">
        <dgm:presLayoutVars>
          <dgm:chMax val="1"/>
          <dgm:bulletEnabled val="1"/>
        </dgm:presLayoutVars>
      </dgm:prSet>
      <dgm:spPr/>
      <dgm:t>
        <a:bodyPr/>
        <a:lstStyle/>
        <a:p>
          <a:endParaRPr lang="es-MX"/>
        </a:p>
      </dgm:t>
    </dgm:pt>
    <dgm:pt modelId="{E9670AD0-A969-4A42-AA56-40636EDB8A1D}" type="pres">
      <dgm:prSet presAssocID="{E68D0DBB-84D4-4610-B135-8EA7D6451E47}" presName="Name8" presStyleCnt="0"/>
      <dgm:spPr/>
    </dgm:pt>
    <dgm:pt modelId="{25A66342-EDA3-416B-B5CC-01A493036664}" type="pres">
      <dgm:prSet presAssocID="{E68D0DBB-84D4-4610-B135-8EA7D6451E47}" presName="level" presStyleLbl="node1" presStyleIdx="1" presStyleCnt="4" custScaleY="59767" custLinFactNeighborX="388" custLinFactNeighborY="1283">
        <dgm:presLayoutVars>
          <dgm:chMax val="1"/>
          <dgm:bulletEnabled val="1"/>
        </dgm:presLayoutVars>
      </dgm:prSet>
      <dgm:spPr/>
      <dgm:t>
        <a:bodyPr/>
        <a:lstStyle/>
        <a:p>
          <a:endParaRPr lang="es-MX"/>
        </a:p>
      </dgm:t>
    </dgm:pt>
    <dgm:pt modelId="{99692581-EDF1-41F1-8CEC-4156AE95F8F9}" type="pres">
      <dgm:prSet presAssocID="{E68D0DBB-84D4-4610-B135-8EA7D6451E47}" presName="levelTx" presStyleLbl="revTx" presStyleIdx="0" presStyleCnt="0">
        <dgm:presLayoutVars>
          <dgm:chMax val="1"/>
          <dgm:bulletEnabled val="1"/>
        </dgm:presLayoutVars>
      </dgm:prSet>
      <dgm:spPr/>
      <dgm:t>
        <a:bodyPr/>
        <a:lstStyle/>
        <a:p>
          <a:endParaRPr lang="es-MX"/>
        </a:p>
      </dgm:t>
    </dgm:pt>
    <dgm:pt modelId="{594C9061-DC41-4483-BE37-4E762617691B}" type="pres">
      <dgm:prSet presAssocID="{783A8EB8-33B1-44EC-A8BB-D0F248859A6C}" presName="Name8" presStyleCnt="0"/>
      <dgm:spPr/>
    </dgm:pt>
    <dgm:pt modelId="{6BD36DE2-69F3-4036-9B9A-2F1376FE7761}" type="pres">
      <dgm:prSet presAssocID="{783A8EB8-33B1-44EC-A8BB-D0F248859A6C}" presName="level" presStyleLbl="node1" presStyleIdx="2" presStyleCnt="4" custScaleY="62332" custLinFactNeighborX="388" custLinFactNeighborY="3156">
        <dgm:presLayoutVars>
          <dgm:chMax val="1"/>
          <dgm:bulletEnabled val="1"/>
        </dgm:presLayoutVars>
      </dgm:prSet>
      <dgm:spPr/>
      <dgm:t>
        <a:bodyPr/>
        <a:lstStyle/>
        <a:p>
          <a:endParaRPr lang="es-MX"/>
        </a:p>
      </dgm:t>
    </dgm:pt>
    <dgm:pt modelId="{BB514714-7428-488F-98AA-3B6F3BF7DBAD}" type="pres">
      <dgm:prSet presAssocID="{783A8EB8-33B1-44EC-A8BB-D0F248859A6C}" presName="levelTx" presStyleLbl="revTx" presStyleIdx="0" presStyleCnt="0">
        <dgm:presLayoutVars>
          <dgm:chMax val="1"/>
          <dgm:bulletEnabled val="1"/>
        </dgm:presLayoutVars>
      </dgm:prSet>
      <dgm:spPr/>
      <dgm:t>
        <a:bodyPr/>
        <a:lstStyle/>
        <a:p>
          <a:endParaRPr lang="es-MX"/>
        </a:p>
      </dgm:t>
    </dgm:pt>
    <dgm:pt modelId="{822FE1EB-81B2-422D-BB12-0101FA3D798D}" type="pres">
      <dgm:prSet presAssocID="{36EAB878-EB9A-4015-8F96-BCF586BFF899}" presName="Name8" presStyleCnt="0"/>
      <dgm:spPr/>
    </dgm:pt>
    <dgm:pt modelId="{CF7A8C49-B6DC-4408-943F-E13884B803DF}" type="pres">
      <dgm:prSet presAssocID="{36EAB878-EB9A-4015-8F96-BCF586BFF899}" presName="level" presStyleLbl="node1" presStyleIdx="3" presStyleCnt="4" custLinFactNeighborX="372" custLinFactNeighborY="12500">
        <dgm:presLayoutVars>
          <dgm:chMax val="1"/>
          <dgm:bulletEnabled val="1"/>
        </dgm:presLayoutVars>
      </dgm:prSet>
      <dgm:spPr/>
      <dgm:t>
        <a:bodyPr/>
        <a:lstStyle/>
        <a:p>
          <a:endParaRPr lang="es-MX"/>
        </a:p>
      </dgm:t>
    </dgm:pt>
    <dgm:pt modelId="{AF4F6C64-828D-4866-895D-7D57DDF134E6}" type="pres">
      <dgm:prSet presAssocID="{36EAB878-EB9A-4015-8F96-BCF586BFF899}" presName="levelTx" presStyleLbl="revTx" presStyleIdx="0" presStyleCnt="0">
        <dgm:presLayoutVars>
          <dgm:chMax val="1"/>
          <dgm:bulletEnabled val="1"/>
        </dgm:presLayoutVars>
      </dgm:prSet>
      <dgm:spPr/>
      <dgm:t>
        <a:bodyPr/>
        <a:lstStyle/>
        <a:p>
          <a:endParaRPr lang="es-MX"/>
        </a:p>
      </dgm:t>
    </dgm:pt>
  </dgm:ptLst>
  <dgm:cxnLst>
    <dgm:cxn modelId="{93FC9BAF-8150-46BC-9D34-D99FDCE9FA9C}" srcId="{8AD85A6A-3D4B-4A8F-8274-B01021FF778D}" destId="{159713C1-72E7-4962-9886-E45F5C21AC1C}" srcOrd="0" destOrd="0" parTransId="{03A5312B-71B4-4CF8-B3E3-90C3B03271A6}" sibTransId="{EEE9988F-BFCE-4A72-A0D5-19F794DF34D2}"/>
    <dgm:cxn modelId="{9295FE47-E58E-46CD-B0B9-BBEF11474608}" type="presOf" srcId="{783A8EB8-33B1-44EC-A8BB-D0F248859A6C}" destId="{6BD36DE2-69F3-4036-9B9A-2F1376FE7761}" srcOrd="0" destOrd="0" presId="urn:microsoft.com/office/officeart/2005/8/layout/pyramid1"/>
    <dgm:cxn modelId="{2185B51D-A15B-469E-890F-D187C9843ABD}" type="presOf" srcId="{E68D0DBB-84D4-4610-B135-8EA7D6451E47}" destId="{99692581-EDF1-41F1-8CEC-4156AE95F8F9}" srcOrd="1" destOrd="0" presId="urn:microsoft.com/office/officeart/2005/8/layout/pyramid1"/>
    <dgm:cxn modelId="{401E3B95-F6F3-48CD-A902-647FD2964D16}" type="presOf" srcId="{E68D0DBB-84D4-4610-B135-8EA7D6451E47}" destId="{25A66342-EDA3-416B-B5CC-01A493036664}" srcOrd="0" destOrd="0" presId="urn:microsoft.com/office/officeart/2005/8/layout/pyramid1"/>
    <dgm:cxn modelId="{7EB976A7-ACB0-4727-900A-417C6FACB00A}" type="presOf" srcId="{159713C1-72E7-4962-9886-E45F5C21AC1C}" destId="{07CCFEE3-0C1F-45A4-BC0C-FDDF63B7F4DB}" srcOrd="0" destOrd="0" presId="urn:microsoft.com/office/officeart/2005/8/layout/pyramid1"/>
    <dgm:cxn modelId="{D67EB5B0-D740-4296-86A1-D3E638E3ABD3}" srcId="{8AD85A6A-3D4B-4A8F-8274-B01021FF778D}" destId="{36EAB878-EB9A-4015-8F96-BCF586BFF899}" srcOrd="3" destOrd="0" parTransId="{840B5C59-6F5A-4B71-B03C-AE9F57E1CB69}" sibTransId="{EA8DB572-5786-4908-9C0E-574109D0911F}"/>
    <dgm:cxn modelId="{5577163F-D090-4C1E-A3FB-B5A79452733F}" type="presOf" srcId="{8AD85A6A-3D4B-4A8F-8274-B01021FF778D}" destId="{205A9DAB-F5C4-4C03-BB92-9EDEC01E9E46}" srcOrd="0" destOrd="0" presId="urn:microsoft.com/office/officeart/2005/8/layout/pyramid1"/>
    <dgm:cxn modelId="{3248A247-0295-45D4-85D3-C9EF720B0CCA}" srcId="{8AD85A6A-3D4B-4A8F-8274-B01021FF778D}" destId="{E68D0DBB-84D4-4610-B135-8EA7D6451E47}" srcOrd="1" destOrd="0" parTransId="{D385EB33-DCD5-4012-9D4B-9BEF9B299D20}" sibTransId="{AF72AD71-9D8C-43DD-B2B8-966900C76CDE}"/>
    <dgm:cxn modelId="{104606D1-AD1B-420E-8F0F-5EB41939EB68}" type="presOf" srcId="{159713C1-72E7-4962-9886-E45F5C21AC1C}" destId="{00EA63CF-CCC9-4CD1-8936-93F0EA4B3685}" srcOrd="1" destOrd="0" presId="urn:microsoft.com/office/officeart/2005/8/layout/pyramid1"/>
    <dgm:cxn modelId="{C6C9E679-67A6-4187-9569-B73F73120F2B}" type="presOf" srcId="{783A8EB8-33B1-44EC-A8BB-D0F248859A6C}" destId="{BB514714-7428-488F-98AA-3B6F3BF7DBAD}" srcOrd="1" destOrd="0" presId="urn:microsoft.com/office/officeart/2005/8/layout/pyramid1"/>
    <dgm:cxn modelId="{B93A50E1-08A9-41AB-8E57-8A77E2BC9C2C}" type="presOf" srcId="{36EAB878-EB9A-4015-8F96-BCF586BFF899}" destId="{AF4F6C64-828D-4866-895D-7D57DDF134E6}" srcOrd="1" destOrd="0" presId="urn:microsoft.com/office/officeart/2005/8/layout/pyramid1"/>
    <dgm:cxn modelId="{CE4F9EA7-53FB-4036-9AED-00AC353F766B}" srcId="{8AD85A6A-3D4B-4A8F-8274-B01021FF778D}" destId="{783A8EB8-33B1-44EC-A8BB-D0F248859A6C}" srcOrd="2" destOrd="0" parTransId="{2F7A73A1-4ECA-4B84-AC04-0A8E412399D2}" sibTransId="{2862EA77-F758-4F5B-BBCC-801173FAB53E}"/>
    <dgm:cxn modelId="{A4F222B4-915B-49F8-B0EA-21E34FD29E52}" type="presOf" srcId="{36EAB878-EB9A-4015-8F96-BCF586BFF899}" destId="{CF7A8C49-B6DC-4408-943F-E13884B803DF}" srcOrd="0" destOrd="0" presId="urn:microsoft.com/office/officeart/2005/8/layout/pyramid1"/>
    <dgm:cxn modelId="{D27BD530-901F-409E-9D5A-605B51AD86E6}" type="presParOf" srcId="{205A9DAB-F5C4-4C03-BB92-9EDEC01E9E46}" destId="{E94F1C0D-C63F-4C1F-B095-C9FCFC7CC73E}" srcOrd="0" destOrd="0" presId="urn:microsoft.com/office/officeart/2005/8/layout/pyramid1"/>
    <dgm:cxn modelId="{E6C51822-4BA5-4681-82D3-4D913F24AE56}" type="presParOf" srcId="{E94F1C0D-C63F-4C1F-B095-C9FCFC7CC73E}" destId="{07CCFEE3-0C1F-45A4-BC0C-FDDF63B7F4DB}" srcOrd="0" destOrd="0" presId="urn:microsoft.com/office/officeart/2005/8/layout/pyramid1"/>
    <dgm:cxn modelId="{56639381-8B90-407E-B371-BB5A587717E5}" type="presParOf" srcId="{E94F1C0D-C63F-4C1F-B095-C9FCFC7CC73E}" destId="{00EA63CF-CCC9-4CD1-8936-93F0EA4B3685}" srcOrd="1" destOrd="0" presId="urn:microsoft.com/office/officeart/2005/8/layout/pyramid1"/>
    <dgm:cxn modelId="{5A3D05DD-1F7E-4FE7-A861-D904710BC76A}" type="presParOf" srcId="{205A9DAB-F5C4-4C03-BB92-9EDEC01E9E46}" destId="{E9670AD0-A969-4A42-AA56-40636EDB8A1D}" srcOrd="1" destOrd="0" presId="urn:microsoft.com/office/officeart/2005/8/layout/pyramid1"/>
    <dgm:cxn modelId="{3726552D-0AAA-43D6-949A-38AD8A320B86}" type="presParOf" srcId="{E9670AD0-A969-4A42-AA56-40636EDB8A1D}" destId="{25A66342-EDA3-416B-B5CC-01A493036664}" srcOrd="0" destOrd="0" presId="urn:microsoft.com/office/officeart/2005/8/layout/pyramid1"/>
    <dgm:cxn modelId="{597221DE-EF5C-45FA-A15B-E75861032233}" type="presParOf" srcId="{E9670AD0-A969-4A42-AA56-40636EDB8A1D}" destId="{99692581-EDF1-41F1-8CEC-4156AE95F8F9}" srcOrd="1" destOrd="0" presId="urn:microsoft.com/office/officeart/2005/8/layout/pyramid1"/>
    <dgm:cxn modelId="{7ADB337F-811A-43C2-A3E9-32F009C3F012}" type="presParOf" srcId="{205A9DAB-F5C4-4C03-BB92-9EDEC01E9E46}" destId="{594C9061-DC41-4483-BE37-4E762617691B}" srcOrd="2" destOrd="0" presId="urn:microsoft.com/office/officeart/2005/8/layout/pyramid1"/>
    <dgm:cxn modelId="{B45E8875-A124-4EE4-A610-421BFD5873F3}" type="presParOf" srcId="{594C9061-DC41-4483-BE37-4E762617691B}" destId="{6BD36DE2-69F3-4036-9B9A-2F1376FE7761}" srcOrd="0" destOrd="0" presId="urn:microsoft.com/office/officeart/2005/8/layout/pyramid1"/>
    <dgm:cxn modelId="{96C743E3-E99F-4C48-BE36-10A3010C9B9C}" type="presParOf" srcId="{594C9061-DC41-4483-BE37-4E762617691B}" destId="{BB514714-7428-488F-98AA-3B6F3BF7DBAD}" srcOrd="1" destOrd="0" presId="urn:microsoft.com/office/officeart/2005/8/layout/pyramid1"/>
    <dgm:cxn modelId="{BC3540C8-3B2E-42CD-A76C-5EEE23748CCC}" type="presParOf" srcId="{205A9DAB-F5C4-4C03-BB92-9EDEC01E9E46}" destId="{822FE1EB-81B2-422D-BB12-0101FA3D798D}" srcOrd="3" destOrd="0" presId="urn:microsoft.com/office/officeart/2005/8/layout/pyramid1"/>
    <dgm:cxn modelId="{F53E8F90-0D81-46DD-BE9D-677B76FE0F98}" type="presParOf" srcId="{822FE1EB-81B2-422D-BB12-0101FA3D798D}" destId="{CF7A8C49-B6DC-4408-943F-E13884B803DF}" srcOrd="0" destOrd="0" presId="urn:microsoft.com/office/officeart/2005/8/layout/pyramid1"/>
    <dgm:cxn modelId="{94AD29E5-A69D-4046-AEBF-107FBCFE9174}" type="presParOf" srcId="{822FE1EB-81B2-422D-BB12-0101FA3D798D}" destId="{AF4F6C64-828D-4866-895D-7D57DDF134E6}"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BDC729-E4DC-4EC2-B1F7-7FBE7BF62A66}" type="doc">
      <dgm:prSet loTypeId="urn:microsoft.com/office/officeart/2005/8/layout/pyramid1" loCatId="pyramid" qsTypeId="urn:microsoft.com/office/officeart/2005/8/quickstyle/simple2" qsCatId="simple" csTypeId="urn:microsoft.com/office/officeart/2005/8/colors/colorful5" csCatId="colorful" phldr="1"/>
      <dgm:spPr/>
    </dgm:pt>
    <dgm:pt modelId="{0BFC2C6E-6F67-4F3A-8B7C-AB479919ACC2}">
      <dgm:prSet phldrT="[Texto]" custT="1"/>
      <dgm:spPr/>
      <dgm:t>
        <a:bodyPr anchor="b"/>
        <a:lstStyle/>
        <a:p>
          <a:r>
            <a:rPr lang="es-MX" sz="3200" b="1" i="1" dirty="0" smtClean="0">
              <a:solidFill>
                <a:schemeClr val="bg1"/>
              </a:solidFill>
            </a:rPr>
            <a:t>Conocimiento</a:t>
          </a:r>
          <a:endParaRPr lang="es-MX" sz="3200" b="1" i="1" dirty="0">
            <a:solidFill>
              <a:schemeClr val="bg1"/>
            </a:solidFill>
          </a:endParaRPr>
        </a:p>
      </dgm:t>
    </dgm:pt>
    <dgm:pt modelId="{275269C5-5DDD-42C3-98A5-C33E73C1FA65}" type="parTrans" cxnId="{BC8B515D-A09D-4AEC-8A2D-E8BB98A7B7DA}">
      <dgm:prSet/>
      <dgm:spPr/>
      <dgm:t>
        <a:bodyPr/>
        <a:lstStyle/>
        <a:p>
          <a:endParaRPr lang="es-MX"/>
        </a:p>
      </dgm:t>
    </dgm:pt>
    <dgm:pt modelId="{860346E3-C852-4265-8D6A-3712A306FF8D}" type="sibTrans" cxnId="{BC8B515D-A09D-4AEC-8A2D-E8BB98A7B7DA}">
      <dgm:prSet/>
      <dgm:spPr/>
      <dgm:t>
        <a:bodyPr/>
        <a:lstStyle/>
        <a:p>
          <a:endParaRPr lang="es-MX"/>
        </a:p>
      </dgm:t>
    </dgm:pt>
    <dgm:pt modelId="{507AD0DE-DD6D-4305-85EA-6ECECCF68D7B}">
      <dgm:prSet phldrT="[Texto]" custT="1"/>
      <dgm:spPr/>
      <dgm:t>
        <a:bodyPr anchor="b"/>
        <a:lstStyle/>
        <a:p>
          <a:r>
            <a:rPr lang="es-MX" sz="3600" b="1" i="1" dirty="0" smtClean="0">
              <a:solidFill>
                <a:schemeClr val="bg1"/>
              </a:solidFill>
            </a:rPr>
            <a:t>Información</a:t>
          </a:r>
          <a:endParaRPr lang="es-MX" sz="3600" b="1" i="1" dirty="0">
            <a:solidFill>
              <a:schemeClr val="bg1"/>
            </a:solidFill>
          </a:endParaRPr>
        </a:p>
      </dgm:t>
    </dgm:pt>
    <dgm:pt modelId="{FC3DADDC-25CF-453A-A0CF-C079E93FB80E}" type="parTrans" cxnId="{2D22BCCD-ABED-4231-9401-739AF107109B}">
      <dgm:prSet/>
      <dgm:spPr/>
      <dgm:t>
        <a:bodyPr/>
        <a:lstStyle/>
        <a:p>
          <a:endParaRPr lang="es-MX"/>
        </a:p>
      </dgm:t>
    </dgm:pt>
    <dgm:pt modelId="{4809F6F7-1F12-4CA3-9DB8-B997C6C657DC}" type="sibTrans" cxnId="{2D22BCCD-ABED-4231-9401-739AF107109B}">
      <dgm:prSet/>
      <dgm:spPr/>
      <dgm:t>
        <a:bodyPr/>
        <a:lstStyle/>
        <a:p>
          <a:endParaRPr lang="es-MX"/>
        </a:p>
      </dgm:t>
    </dgm:pt>
    <dgm:pt modelId="{5872CE1E-C257-410F-91A7-CE56387A076B}">
      <dgm:prSet phldrT="[Texto]" custT="1"/>
      <dgm:spPr/>
      <dgm:t>
        <a:bodyPr anchor="b"/>
        <a:lstStyle/>
        <a:p>
          <a:r>
            <a:rPr lang="es-MX" sz="4000" b="1" i="1" dirty="0" smtClean="0">
              <a:solidFill>
                <a:schemeClr val="bg1"/>
              </a:solidFill>
            </a:rPr>
            <a:t>Datos</a:t>
          </a:r>
          <a:endParaRPr lang="es-MX" sz="4000" b="1" i="1" dirty="0">
            <a:solidFill>
              <a:schemeClr val="bg1"/>
            </a:solidFill>
          </a:endParaRPr>
        </a:p>
      </dgm:t>
    </dgm:pt>
    <dgm:pt modelId="{C6F66D27-CC59-433A-B5AF-3C04E748AC2E}" type="parTrans" cxnId="{4972109E-3561-4512-ADD4-2B43419A568E}">
      <dgm:prSet/>
      <dgm:spPr/>
      <dgm:t>
        <a:bodyPr/>
        <a:lstStyle/>
        <a:p>
          <a:endParaRPr lang="es-MX"/>
        </a:p>
      </dgm:t>
    </dgm:pt>
    <dgm:pt modelId="{9BE67DF4-F685-4E34-8D16-C84CE34CF9FE}" type="sibTrans" cxnId="{4972109E-3561-4512-ADD4-2B43419A568E}">
      <dgm:prSet/>
      <dgm:spPr/>
      <dgm:t>
        <a:bodyPr/>
        <a:lstStyle/>
        <a:p>
          <a:endParaRPr lang="es-MX"/>
        </a:p>
      </dgm:t>
    </dgm:pt>
    <dgm:pt modelId="{AE69A44F-B538-4061-8886-968281206BF6}" type="pres">
      <dgm:prSet presAssocID="{33BDC729-E4DC-4EC2-B1F7-7FBE7BF62A66}" presName="Name0" presStyleCnt="0">
        <dgm:presLayoutVars>
          <dgm:dir/>
          <dgm:animLvl val="lvl"/>
          <dgm:resizeHandles val="exact"/>
        </dgm:presLayoutVars>
      </dgm:prSet>
      <dgm:spPr/>
    </dgm:pt>
    <dgm:pt modelId="{8B8B119F-2688-4AF2-A019-5F5CA1C88127}" type="pres">
      <dgm:prSet presAssocID="{0BFC2C6E-6F67-4F3A-8B7C-AB479919ACC2}" presName="Name8" presStyleCnt="0"/>
      <dgm:spPr/>
    </dgm:pt>
    <dgm:pt modelId="{D2E4CD2B-AB4A-498C-887C-963BB91551C1}" type="pres">
      <dgm:prSet presAssocID="{0BFC2C6E-6F67-4F3A-8B7C-AB479919ACC2}" presName="level" presStyleLbl="node1" presStyleIdx="0" presStyleCnt="3" custLinFactNeighborY="5325">
        <dgm:presLayoutVars>
          <dgm:chMax val="1"/>
          <dgm:bulletEnabled val="1"/>
        </dgm:presLayoutVars>
      </dgm:prSet>
      <dgm:spPr/>
      <dgm:t>
        <a:bodyPr/>
        <a:lstStyle/>
        <a:p>
          <a:endParaRPr lang="es-MX"/>
        </a:p>
      </dgm:t>
    </dgm:pt>
    <dgm:pt modelId="{7252495F-9D47-4CFC-BBD1-D6F42D33BF0B}" type="pres">
      <dgm:prSet presAssocID="{0BFC2C6E-6F67-4F3A-8B7C-AB479919ACC2}" presName="levelTx" presStyleLbl="revTx" presStyleIdx="0" presStyleCnt="0">
        <dgm:presLayoutVars>
          <dgm:chMax val="1"/>
          <dgm:bulletEnabled val="1"/>
        </dgm:presLayoutVars>
      </dgm:prSet>
      <dgm:spPr/>
      <dgm:t>
        <a:bodyPr/>
        <a:lstStyle/>
        <a:p>
          <a:endParaRPr lang="es-MX"/>
        </a:p>
      </dgm:t>
    </dgm:pt>
    <dgm:pt modelId="{56871F77-B094-47C8-9AEF-9090755C5B96}" type="pres">
      <dgm:prSet presAssocID="{507AD0DE-DD6D-4305-85EA-6ECECCF68D7B}" presName="Name8" presStyleCnt="0"/>
      <dgm:spPr/>
    </dgm:pt>
    <dgm:pt modelId="{B89C2A99-32F1-4327-852D-A4EB8A8FD170}" type="pres">
      <dgm:prSet presAssocID="{507AD0DE-DD6D-4305-85EA-6ECECCF68D7B}" presName="level" presStyleLbl="node1" presStyleIdx="1" presStyleCnt="3" custScaleY="58406" custLinFactNeighborX="72" custLinFactNeighborY="2679">
        <dgm:presLayoutVars>
          <dgm:chMax val="1"/>
          <dgm:bulletEnabled val="1"/>
        </dgm:presLayoutVars>
      </dgm:prSet>
      <dgm:spPr/>
      <dgm:t>
        <a:bodyPr/>
        <a:lstStyle/>
        <a:p>
          <a:endParaRPr lang="es-MX"/>
        </a:p>
      </dgm:t>
    </dgm:pt>
    <dgm:pt modelId="{09A4CD67-326F-4F9C-8B4A-2D0FFF4008F4}" type="pres">
      <dgm:prSet presAssocID="{507AD0DE-DD6D-4305-85EA-6ECECCF68D7B}" presName="levelTx" presStyleLbl="revTx" presStyleIdx="0" presStyleCnt="0">
        <dgm:presLayoutVars>
          <dgm:chMax val="1"/>
          <dgm:bulletEnabled val="1"/>
        </dgm:presLayoutVars>
      </dgm:prSet>
      <dgm:spPr/>
      <dgm:t>
        <a:bodyPr/>
        <a:lstStyle/>
        <a:p>
          <a:endParaRPr lang="es-MX"/>
        </a:p>
      </dgm:t>
    </dgm:pt>
    <dgm:pt modelId="{7AD9FC67-4E0C-4A50-B5DA-825028B7A878}" type="pres">
      <dgm:prSet presAssocID="{5872CE1E-C257-410F-91A7-CE56387A076B}" presName="Name8" presStyleCnt="0"/>
      <dgm:spPr/>
    </dgm:pt>
    <dgm:pt modelId="{08F9B127-BD73-432D-9401-7957C5C2A8E6}" type="pres">
      <dgm:prSet presAssocID="{5872CE1E-C257-410F-91A7-CE56387A076B}" presName="level" presStyleLbl="node1" presStyleIdx="2" presStyleCnt="3" custScaleY="47405">
        <dgm:presLayoutVars>
          <dgm:chMax val="1"/>
          <dgm:bulletEnabled val="1"/>
        </dgm:presLayoutVars>
      </dgm:prSet>
      <dgm:spPr/>
      <dgm:t>
        <a:bodyPr/>
        <a:lstStyle/>
        <a:p>
          <a:endParaRPr lang="es-MX"/>
        </a:p>
      </dgm:t>
    </dgm:pt>
    <dgm:pt modelId="{E0753680-BE48-46CD-8F49-81D2800B8DDE}" type="pres">
      <dgm:prSet presAssocID="{5872CE1E-C257-410F-91A7-CE56387A076B}" presName="levelTx" presStyleLbl="revTx" presStyleIdx="0" presStyleCnt="0">
        <dgm:presLayoutVars>
          <dgm:chMax val="1"/>
          <dgm:bulletEnabled val="1"/>
        </dgm:presLayoutVars>
      </dgm:prSet>
      <dgm:spPr/>
      <dgm:t>
        <a:bodyPr/>
        <a:lstStyle/>
        <a:p>
          <a:endParaRPr lang="es-MX"/>
        </a:p>
      </dgm:t>
    </dgm:pt>
  </dgm:ptLst>
  <dgm:cxnLst>
    <dgm:cxn modelId="{53DB73BA-8CCE-4B17-9D0F-4B0E7FD08856}" type="presOf" srcId="{507AD0DE-DD6D-4305-85EA-6ECECCF68D7B}" destId="{B89C2A99-32F1-4327-852D-A4EB8A8FD170}" srcOrd="0" destOrd="0" presId="urn:microsoft.com/office/officeart/2005/8/layout/pyramid1"/>
    <dgm:cxn modelId="{4972109E-3561-4512-ADD4-2B43419A568E}" srcId="{33BDC729-E4DC-4EC2-B1F7-7FBE7BF62A66}" destId="{5872CE1E-C257-410F-91A7-CE56387A076B}" srcOrd="2" destOrd="0" parTransId="{C6F66D27-CC59-433A-B5AF-3C04E748AC2E}" sibTransId="{9BE67DF4-F685-4E34-8D16-C84CE34CF9FE}"/>
    <dgm:cxn modelId="{E3F93582-8514-4D90-ACB5-4832CFB24E91}" type="presOf" srcId="{507AD0DE-DD6D-4305-85EA-6ECECCF68D7B}" destId="{09A4CD67-326F-4F9C-8B4A-2D0FFF4008F4}" srcOrd="1" destOrd="0" presId="urn:microsoft.com/office/officeart/2005/8/layout/pyramid1"/>
    <dgm:cxn modelId="{B13EC94C-B96D-4A86-A28E-89CF58008A27}" type="presOf" srcId="{33BDC729-E4DC-4EC2-B1F7-7FBE7BF62A66}" destId="{AE69A44F-B538-4061-8886-968281206BF6}" srcOrd="0" destOrd="0" presId="urn:microsoft.com/office/officeart/2005/8/layout/pyramid1"/>
    <dgm:cxn modelId="{2D22BCCD-ABED-4231-9401-739AF107109B}" srcId="{33BDC729-E4DC-4EC2-B1F7-7FBE7BF62A66}" destId="{507AD0DE-DD6D-4305-85EA-6ECECCF68D7B}" srcOrd="1" destOrd="0" parTransId="{FC3DADDC-25CF-453A-A0CF-C079E93FB80E}" sibTransId="{4809F6F7-1F12-4CA3-9DB8-B997C6C657DC}"/>
    <dgm:cxn modelId="{BC8B515D-A09D-4AEC-8A2D-E8BB98A7B7DA}" srcId="{33BDC729-E4DC-4EC2-B1F7-7FBE7BF62A66}" destId="{0BFC2C6E-6F67-4F3A-8B7C-AB479919ACC2}" srcOrd="0" destOrd="0" parTransId="{275269C5-5DDD-42C3-98A5-C33E73C1FA65}" sibTransId="{860346E3-C852-4265-8D6A-3712A306FF8D}"/>
    <dgm:cxn modelId="{97AB076D-6487-471B-9B30-D11C43227AD7}" type="presOf" srcId="{5872CE1E-C257-410F-91A7-CE56387A076B}" destId="{08F9B127-BD73-432D-9401-7957C5C2A8E6}" srcOrd="0" destOrd="0" presId="urn:microsoft.com/office/officeart/2005/8/layout/pyramid1"/>
    <dgm:cxn modelId="{DDD96C93-0A1F-44F0-8CF5-E0F71501D703}" type="presOf" srcId="{5872CE1E-C257-410F-91A7-CE56387A076B}" destId="{E0753680-BE48-46CD-8F49-81D2800B8DDE}" srcOrd="1" destOrd="0" presId="urn:microsoft.com/office/officeart/2005/8/layout/pyramid1"/>
    <dgm:cxn modelId="{D923A4FF-EAE3-48FA-9078-6FDD523CC914}" type="presOf" srcId="{0BFC2C6E-6F67-4F3A-8B7C-AB479919ACC2}" destId="{7252495F-9D47-4CFC-BBD1-D6F42D33BF0B}" srcOrd="1" destOrd="0" presId="urn:microsoft.com/office/officeart/2005/8/layout/pyramid1"/>
    <dgm:cxn modelId="{83A7F59D-308F-40AF-9058-1D3CC1940C49}" type="presOf" srcId="{0BFC2C6E-6F67-4F3A-8B7C-AB479919ACC2}" destId="{D2E4CD2B-AB4A-498C-887C-963BB91551C1}" srcOrd="0" destOrd="0" presId="urn:microsoft.com/office/officeart/2005/8/layout/pyramid1"/>
    <dgm:cxn modelId="{E49314F5-F0A5-406C-8534-0880FE482931}" type="presParOf" srcId="{AE69A44F-B538-4061-8886-968281206BF6}" destId="{8B8B119F-2688-4AF2-A019-5F5CA1C88127}" srcOrd="0" destOrd="0" presId="urn:microsoft.com/office/officeart/2005/8/layout/pyramid1"/>
    <dgm:cxn modelId="{E9933C2B-C732-421F-8B74-A95535AE4CAB}" type="presParOf" srcId="{8B8B119F-2688-4AF2-A019-5F5CA1C88127}" destId="{D2E4CD2B-AB4A-498C-887C-963BB91551C1}" srcOrd="0" destOrd="0" presId="urn:microsoft.com/office/officeart/2005/8/layout/pyramid1"/>
    <dgm:cxn modelId="{E5F971C4-673A-4B21-A5B0-1AD9B5931CC1}" type="presParOf" srcId="{8B8B119F-2688-4AF2-A019-5F5CA1C88127}" destId="{7252495F-9D47-4CFC-BBD1-D6F42D33BF0B}" srcOrd="1" destOrd="0" presId="urn:microsoft.com/office/officeart/2005/8/layout/pyramid1"/>
    <dgm:cxn modelId="{6B58193E-06C7-4C4A-9557-6334C0EC11FA}" type="presParOf" srcId="{AE69A44F-B538-4061-8886-968281206BF6}" destId="{56871F77-B094-47C8-9AEF-9090755C5B96}" srcOrd="1" destOrd="0" presId="urn:microsoft.com/office/officeart/2005/8/layout/pyramid1"/>
    <dgm:cxn modelId="{D83E6C92-9DC7-4CB7-ADDD-F0CF80F81854}" type="presParOf" srcId="{56871F77-B094-47C8-9AEF-9090755C5B96}" destId="{B89C2A99-32F1-4327-852D-A4EB8A8FD170}" srcOrd="0" destOrd="0" presId="urn:microsoft.com/office/officeart/2005/8/layout/pyramid1"/>
    <dgm:cxn modelId="{36A4DE72-7EEA-4368-AA2D-16A26345CE65}" type="presParOf" srcId="{56871F77-B094-47C8-9AEF-9090755C5B96}" destId="{09A4CD67-326F-4F9C-8B4A-2D0FFF4008F4}" srcOrd="1" destOrd="0" presId="urn:microsoft.com/office/officeart/2005/8/layout/pyramid1"/>
    <dgm:cxn modelId="{B101DF55-75A3-4D6E-8DE7-D090810B620E}" type="presParOf" srcId="{AE69A44F-B538-4061-8886-968281206BF6}" destId="{7AD9FC67-4E0C-4A50-B5DA-825028B7A878}" srcOrd="2" destOrd="0" presId="urn:microsoft.com/office/officeart/2005/8/layout/pyramid1"/>
    <dgm:cxn modelId="{3FB16BC6-6120-445C-96BB-33E0D5796E4C}" type="presParOf" srcId="{7AD9FC67-4E0C-4A50-B5DA-825028B7A878}" destId="{08F9B127-BD73-432D-9401-7957C5C2A8E6}" srcOrd="0" destOrd="0" presId="urn:microsoft.com/office/officeart/2005/8/layout/pyramid1"/>
    <dgm:cxn modelId="{392CCD06-0E70-499E-A1D2-D36E646C3EB4}" type="presParOf" srcId="{7AD9FC67-4E0C-4A50-B5DA-825028B7A878}" destId="{E0753680-BE48-46CD-8F49-81D2800B8DDE}"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524C62-0767-4210-848D-4BD88D99FE06}"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s-MX"/>
        </a:p>
      </dgm:t>
    </dgm:pt>
    <dgm:pt modelId="{CDFDCC73-D25E-44E9-A551-C12109B69257}">
      <dgm:prSet phldrT="[Texto]" custT="1"/>
      <dgm:spPr/>
      <dgm:t>
        <a:bodyPr/>
        <a:lstStyle/>
        <a:p>
          <a:r>
            <a:rPr lang="es-MX" sz="1800" b="1" dirty="0" smtClean="0"/>
            <a:t>Inteligencia de Negocios</a:t>
          </a:r>
          <a:endParaRPr lang="es-MX" sz="1800" b="1" dirty="0"/>
        </a:p>
      </dgm:t>
    </dgm:pt>
    <dgm:pt modelId="{2A91F314-76FE-46EA-B461-E32A62C56D7C}" type="parTrans" cxnId="{F85993D6-0E2A-48CD-91A6-11B252D694A1}">
      <dgm:prSet/>
      <dgm:spPr/>
      <dgm:t>
        <a:bodyPr/>
        <a:lstStyle/>
        <a:p>
          <a:endParaRPr lang="es-MX"/>
        </a:p>
      </dgm:t>
    </dgm:pt>
    <dgm:pt modelId="{12CE5FF7-A7E7-454C-9013-A9E417710093}" type="sibTrans" cxnId="{F85993D6-0E2A-48CD-91A6-11B252D694A1}">
      <dgm:prSet/>
      <dgm:spPr/>
      <dgm:t>
        <a:bodyPr/>
        <a:lstStyle/>
        <a:p>
          <a:endParaRPr lang="es-MX"/>
        </a:p>
      </dgm:t>
    </dgm:pt>
    <dgm:pt modelId="{9B46DB77-12F0-49C6-A00F-66CE0DDA158D}">
      <dgm:prSet phldrT="[Texto]" custT="1"/>
      <dgm:spPr/>
      <dgm:t>
        <a:bodyPr/>
        <a:lstStyle/>
        <a:p>
          <a:r>
            <a:rPr lang="es-MX" sz="1800" b="1" dirty="0" smtClean="0"/>
            <a:t>Información</a:t>
          </a:r>
          <a:endParaRPr lang="es-MX" sz="1800" b="1" dirty="0"/>
        </a:p>
      </dgm:t>
    </dgm:pt>
    <dgm:pt modelId="{269A6D22-A2C5-4C77-9E5E-8BB4A3349ECB}" type="parTrans" cxnId="{D244825C-E660-40C2-A482-CA05F1450E82}">
      <dgm:prSet/>
      <dgm:spPr/>
      <dgm:t>
        <a:bodyPr/>
        <a:lstStyle/>
        <a:p>
          <a:endParaRPr lang="es-MX"/>
        </a:p>
      </dgm:t>
    </dgm:pt>
    <dgm:pt modelId="{4CC38EA4-DC84-4F3D-B6C7-7234217A14C1}" type="sibTrans" cxnId="{D244825C-E660-40C2-A482-CA05F1450E82}">
      <dgm:prSet/>
      <dgm:spPr/>
      <dgm:t>
        <a:bodyPr/>
        <a:lstStyle/>
        <a:p>
          <a:endParaRPr lang="es-MX" dirty="0"/>
        </a:p>
      </dgm:t>
    </dgm:pt>
    <dgm:pt modelId="{4DAC5A87-941D-4D26-AFC1-E7A1A737ECF3}">
      <dgm:prSet phldrT="[Texto]" custT="1"/>
      <dgm:spPr/>
      <dgm:t>
        <a:bodyPr/>
        <a:lstStyle/>
        <a:p>
          <a:r>
            <a:rPr lang="es-MX" sz="1600" b="1" dirty="0" smtClean="0"/>
            <a:t>Conocimiento</a:t>
          </a:r>
          <a:endParaRPr lang="es-MX" sz="1600" b="1" dirty="0"/>
        </a:p>
      </dgm:t>
    </dgm:pt>
    <dgm:pt modelId="{7E69554B-96BD-4BEE-9B0B-205AB2D04A02}" type="parTrans" cxnId="{4D8F13B1-D561-4EF4-A60E-47787DED38FE}">
      <dgm:prSet/>
      <dgm:spPr/>
      <dgm:t>
        <a:bodyPr/>
        <a:lstStyle/>
        <a:p>
          <a:endParaRPr lang="es-MX"/>
        </a:p>
      </dgm:t>
    </dgm:pt>
    <dgm:pt modelId="{9C98FD5B-8894-44D3-A313-153A9C99E42E}" type="sibTrans" cxnId="{4D8F13B1-D561-4EF4-A60E-47787DED38FE}">
      <dgm:prSet/>
      <dgm:spPr/>
      <dgm:t>
        <a:bodyPr/>
        <a:lstStyle/>
        <a:p>
          <a:endParaRPr lang="es-MX" dirty="0"/>
        </a:p>
      </dgm:t>
    </dgm:pt>
    <dgm:pt modelId="{2C2460EB-0824-4873-9B0F-A65939E77E88}">
      <dgm:prSet phldrT="[Texto]" custT="1"/>
      <dgm:spPr/>
      <dgm:t>
        <a:bodyPr/>
        <a:lstStyle/>
        <a:p>
          <a:r>
            <a:rPr lang="es-MX" sz="2000" b="1" dirty="0" smtClean="0"/>
            <a:t>Decisiones</a:t>
          </a:r>
          <a:endParaRPr lang="es-MX" sz="2000" b="1" dirty="0"/>
        </a:p>
      </dgm:t>
    </dgm:pt>
    <dgm:pt modelId="{E9910466-6789-46F8-BEC6-521105F38687}" type="parTrans" cxnId="{4E7087D0-E22B-4B5B-B002-1B35EDF99C9A}">
      <dgm:prSet/>
      <dgm:spPr/>
      <dgm:t>
        <a:bodyPr/>
        <a:lstStyle/>
        <a:p>
          <a:endParaRPr lang="es-MX"/>
        </a:p>
      </dgm:t>
    </dgm:pt>
    <dgm:pt modelId="{1E1FB308-9B7B-4BEF-B9AF-F1673E88EFDD}" type="sibTrans" cxnId="{4E7087D0-E22B-4B5B-B002-1B35EDF99C9A}">
      <dgm:prSet/>
      <dgm:spPr/>
      <dgm:t>
        <a:bodyPr/>
        <a:lstStyle/>
        <a:p>
          <a:endParaRPr lang="es-MX" dirty="0"/>
        </a:p>
      </dgm:t>
    </dgm:pt>
    <dgm:pt modelId="{0B9EB549-0955-48B4-92A2-EDE6BA0989A7}">
      <dgm:prSet phldrT="[Texto]" custT="1"/>
      <dgm:spPr/>
      <dgm:t>
        <a:bodyPr/>
        <a:lstStyle/>
        <a:p>
          <a:r>
            <a:rPr lang="es-MX" sz="2000" b="1" dirty="0" smtClean="0"/>
            <a:t>Datos</a:t>
          </a:r>
          <a:endParaRPr lang="es-MX" sz="2000" b="1" dirty="0"/>
        </a:p>
      </dgm:t>
    </dgm:pt>
    <dgm:pt modelId="{94485D7B-891A-4DED-A33F-5FC1B670B41F}" type="parTrans" cxnId="{97D5199F-F6C5-4B9E-BE75-FE3870285E24}">
      <dgm:prSet/>
      <dgm:spPr/>
      <dgm:t>
        <a:bodyPr/>
        <a:lstStyle/>
        <a:p>
          <a:endParaRPr lang="es-MX"/>
        </a:p>
      </dgm:t>
    </dgm:pt>
    <dgm:pt modelId="{F7EBC415-736A-4C8E-80A7-5F18F61373E4}" type="sibTrans" cxnId="{97D5199F-F6C5-4B9E-BE75-FE3870285E24}">
      <dgm:prSet/>
      <dgm:spPr/>
      <dgm:t>
        <a:bodyPr/>
        <a:lstStyle/>
        <a:p>
          <a:endParaRPr lang="es-MX" dirty="0"/>
        </a:p>
      </dgm:t>
    </dgm:pt>
    <dgm:pt modelId="{907CEA03-7866-4614-9634-E936084EE6E3}" type="pres">
      <dgm:prSet presAssocID="{EB524C62-0767-4210-848D-4BD88D99FE06}" presName="Name0" presStyleCnt="0">
        <dgm:presLayoutVars>
          <dgm:chMax val="1"/>
          <dgm:dir/>
          <dgm:animLvl val="ctr"/>
          <dgm:resizeHandles val="exact"/>
        </dgm:presLayoutVars>
      </dgm:prSet>
      <dgm:spPr/>
      <dgm:t>
        <a:bodyPr/>
        <a:lstStyle/>
        <a:p>
          <a:endParaRPr lang="es-MX"/>
        </a:p>
      </dgm:t>
    </dgm:pt>
    <dgm:pt modelId="{CDE8458B-A68B-4809-9D2F-4EBA5CEC8C5D}" type="pres">
      <dgm:prSet presAssocID="{CDFDCC73-D25E-44E9-A551-C12109B69257}" presName="centerShape" presStyleLbl="node0" presStyleIdx="0" presStyleCnt="1" custScaleX="118581" custScaleY="121141" custLinFactNeighborX="741" custLinFactNeighborY="0"/>
      <dgm:spPr/>
      <dgm:t>
        <a:bodyPr/>
        <a:lstStyle/>
        <a:p>
          <a:endParaRPr lang="es-MX"/>
        </a:p>
      </dgm:t>
    </dgm:pt>
    <dgm:pt modelId="{56A068C2-8B44-4DBE-BA79-55F1519B49FF}" type="pres">
      <dgm:prSet presAssocID="{9B46DB77-12F0-49C6-A00F-66CE0DDA158D}" presName="node" presStyleLbl="node1" presStyleIdx="0" presStyleCnt="4" custScaleX="188192" custRadScaleRad="100232" custRadScaleInc="8992">
        <dgm:presLayoutVars>
          <dgm:bulletEnabled val="1"/>
        </dgm:presLayoutVars>
      </dgm:prSet>
      <dgm:spPr/>
      <dgm:t>
        <a:bodyPr/>
        <a:lstStyle/>
        <a:p>
          <a:endParaRPr lang="es-MX"/>
        </a:p>
      </dgm:t>
    </dgm:pt>
    <dgm:pt modelId="{D71E6C9E-79A2-4F29-A53D-41EB1291E7F5}" type="pres">
      <dgm:prSet presAssocID="{9B46DB77-12F0-49C6-A00F-66CE0DDA158D}" presName="dummy" presStyleCnt="0"/>
      <dgm:spPr/>
    </dgm:pt>
    <dgm:pt modelId="{04C0E74A-0AE2-4CAA-AD51-C6C3F53578DC}" type="pres">
      <dgm:prSet presAssocID="{4CC38EA4-DC84-4F3D-B6C7-7234217A14C1}" presName="sibTrans" presStyleLbl="sibTrans2D1" presStyleIdx="0" presStyleCnt="4"/>
      <dgm:spPr/>
      <dgm:t>
        <a:bodyPr/>
        <a:lstStyle/>
        <a:p>
          <a:endParaRPr lang="es-MX"/>
        </a:p>
      </dgm:t>
    </dgm:pt>
    <dgm:pt modelId="{6241521C-8A4A-4124-9B1F-2B169DF00E14}" type="pres">
      <dgm:prSet presAssocID="{4DAC5A87-941D-4D26-AFC1-E7A1A737ECF3}" presName="node" presStyleLbl="node1" presStyleIdx="1" presStyleCnt="4" custScaleX="174415">
        <dgm:presLayoutVars>
          <dgm:bulletEnabled val="1"/>
        </dgm:presLayoutVars>
      </dgm:prSet>
      <dgm:spPr/>
      <dgm:t>
        <a:bodyPr/>
        <a:lstStyle/>
        <a:p>
          <a:endParaRPr lang="es-MX"/>
        </a:p>
      </dgm:t>
    </dgm:pt>
    <dgm:pt modelId="{0EF2A42E-1B8E-4299-90BF-EB775E622EC2}" type="pres">
      <dgm:prSet presAssocID="{4DAC5A87-941D-4D26-AFC1-E7A1A737ECF3}" presName="dummy" presStyleCnt="0"/>
      <dgm:spPr/>
    </dgm:pt>
    <dgm:pt modelId="{3F97B4FE-BA48-4A1B-A448-59281D48145A}" type="pres">
      <dgm:prSet presAssocID="{9C98FD5B-8894-44D3-A313-153A9C99E42E}" presName="sibTrans" presStyleLbl="sibTrans2D1" presStyleIdx="1" presStyleCnt="4"/>
      <dgm:spPr/>
      <dgm:t>
        <a:bodyPr/>
        <a:lstStyle/>
        <a:p>
          <a:endParaRPr lang="es-MX"/>
        </a:p>
      </dgm:t>
    </dgm:pt>
    <dgm:pt modelId="{BEBA7978-6FFE-4FEA-B890-A4C75FF34E07}" type="pres">
      <dgm:prSet presAssocID="{2C2460EB-0824-4873-9B0F-A65939E77E88}" presName="node" presStyleLbl="node1" presStyleIdx="2" presStyleCnt="4" custScaleX="176541" custRadScaleRad="104584" custRadScaleInc="-746">
        <dgm:presLayoutVars>
          <dgm:bulletEnabled val="1"/>
        </dgm:presLayoutVars>
      </dgm:prSet>
      <dgm:spPr/>
      <dgm:t>
        <a:bodyPr/>
        <a:lstStyle/>
        <a:p>
          <a:endParaRPr lang="es-MX"/>
        </a:p>
      </dgm:t>
    </dgm:pt>
    <dgm:pt modelId="{ECDDB9EC-CCF0-40C7-94A5-511D8A23DDCB}" type="pres">
      <dgm:prSet presAssocID="{2C2460EB-0824-4873-9B0F-A65939E77E88}" presName="dummy" presStyleCnt="0"/>
      <dgm:spPr/>
    </dgm:pt>
    <dgm:pt modelId="{1D08075E-762E-4AC0-A7F3-5CAAE444553E}" type="pres">
      <dgm:prSet presAssocID="{1E1FB308-9B7B-4BEF-B9AF-F1673E88EFDD}" presName="sibTrans" presStyleLbl="sibTrans2D1" presStyleIdx="2" presStyleCnt="4"/>
      <dgm:spPr/>
      <dgm:t>
        <a:bodyPr/>
        <a:lstStyle/>
        <a:p>
          <a:endParaRPr lang="es-MX"/>
        </a:p>
      </dgm:t>
    </dgm:pt>
    <dgm:pt modelId="{BE50B420-1CAA-4A06-9658-D0BD8137F9B9}" type="pres">
      <dgm:prSet presAssocID="{0B9EB549-0955-48B4-92A2-EDE6BA0989A7}" presName="node" presStyleLbl="node1" presStyleIdx="3" presStyleCnt="4" custScaleX="165420" custRadScaleRad="91933">
        <dgm:presLayoutVars>
          <dgm:bulletEnabled val="1"/>
        </dgm:presLayoutVars>
      </dgm:prSet>
      <dgm:spPr/>
      <dgm:t>
        <a:bodyPr/>
        <a:lstStyle/>
        <a:p>
          <a:endParaRPr lang="es-MX"/>
        </a:p>
      </dgm:t>
    </dgm:pt>
    <dgm:pt modelId="{A804FFBB-E65E-4AAD-8BB3-1C7E95D65B57}" type="pres">
      <dgm:prSet presAssocID="{0B9EB549-0955-48B4-92A2-EDE6BA0989A7}" presName="dummy" presStyleCnt="0"/>
      <dgm:spPr/>
    </dgm:pt>
    <dgm:pt modelId="{CC1CD7EF-6A5C-4CB2-9563-C4488586AE52}" type="pres">
      <dgm:prSet presAssocID="{F7EBC415-736A-4C8E-80A7-5F18F61373E4}" presName="sibTrans" presStyleLbl="sibTrans2D1" presStyleIdx="3" presStyleCnt="4"/>
      <dgm:spPr/>
      <dgm:t>
        <a:bodyPr/>
        <a:lstStyle/>
        <a:p>
          <a:endParaRPr lang="es-MX"/>
        </a:p>
      </dgm:t>
    </dgm:pt>
  </dgm:ptLst>
  <dgm:cxnLst>
    <dgm:cxn modelId="{5A2E6AA8-6ACC-40BF-ABA7-581823D8AF5A}" type="presOf" srcId="{4CC38EA4-DC84-4F3D-B6C7-7234217A14C1}" destId="{04C0E74A-0AE2-4CAA-AD51-C6C3F53578DC}" srcOrd="0" destOrd="0" presId="urn:microsoft.com/office/officeart/2005/8/layout/radial6"/>
    <dgm:cxn modelId="{A4E7F31B-22A4-4D74-9D6D-2F95528CC814}" type="presOf" srcId="{4DAC5A87-941D-4D26-AFC1-E7A1A737ECF3}" destId="{6241521C-8A4A-4124-9B1F-2B169DF00E14}" srcOrd="0" destOrd="0" presId="urn:microsoft.com/office/officeart/2005/8/layout/radial6"/>
    <dgm:cxn modelId="{B3179C60-88F2-4FA4-B25E-4EEAF20D721D}" type="presOf" srcId="{1E1FB308-9B7B-4BEF-B9AF-F1673E88EFDD}" destId="{1D08075E-762E-4AC0-A7F3-5CAAE444553E}" srcOrd="0" destOrd="0" presId="urn:microsoft.com/office/officeart/2005/8/layout/radial6"/>
    <dgm:cxn modelId="{97D5199F-F6C5-4B9E-BE75-FE3870285E24}" srcId="{CDFDCC73-D25E-44E9-A551-C12109B69257}" destId="{0B9EB549-0955-48B4-92A2-EDE6BA0989A7}" srcOrd="3" destOrd="0" parTransId="{94485D7B-891A-4DED-A33F-5FC1B670B41F}" sibTransId="{F7EBC415-736A-4C8E-80A7-5F18F61373E4}"/>
    <dgm:cxn modelId="{84078608-C6DA-4A48-B46C-CB97791C151E}" type="presOf" srcId="{2C2460EB-0824-4873-9B0F-A65939E77E88}" destId="{BEBA7978-6FFE-4FEA-B890-A4C75FF34E07}" srcOrd="0" destOrd="0" presId="urn:microsoft.com/office/officeart/2005/8/layout/radial6"/>
    <dgm:cxn modelId="{7C622907-2AE8-434B-A597-A30AB80A8E89}" type="presOf" srcId="{EB524C62-0767-4210-848D-4BD88D99FE06}" destId="{907CEA03-7866-4614-9634-E936084EE6E3}" srcOrd="0" destOrd="0" presId="urn:microsoft.com/office/officeart/2005/8/layout/radial6"/>
    <dgm:cxn modelId="{4E7087D0-E22B-4B5B-B002-1B35EDF99C9A}" srcId="{CDFDCC73-D25E-44E9-A551-C12109B69257}" destId="{2C2460EB-0824-4873-9B0F-A65939E77E88}" srcOrd="2" destOrd="0" parTransId="{E9910466-6789-46F8-BEC6-521105F38687}" sibTransId="{1E1FB308-9B7B-4BEF-B9AF-F1673E88EFDD}"/>
    <dgm:cxn modelId="{35957768-9A21-4C25-B2CD-9273E1DEF73E}" type="presOf" srcId="{CDFDCC73-D25E-44E9-A551-C12109B69257}" destId="{CDE8458B-A68B-4809-9D2F-4EBA5CEC8C5D}" srcOrd="0" destOrd="0" presId="urn:microsoft.com/office/officeart/2005/8/layout/radial6"/>
    <dgm:cxn modelId="{86FE683F-3997-461B-969B-BE37FD00FF90}" type="presOf" srcId="{0B9EB549-0955-48B4-92A2-EDE6BA0989A7}" destId="{BE50B420-1CAA-4A06-9658-D0BD8137F9B9}" srcOrd="0" destOrd="0" presId="urn:microsoft.com/office/officeart/2005/8/layout/radial6"/>
    <dgm:cxn modelId="{878C6E48-5839-4A52-B891-1527F46A19E0}" type="presOf" srcId="{9B46DB77-12F0-49C6-A00F-66CE0DDA158D}" destId="{56A068C2-8B44-4DBE-BA79-55F1519B49FF}" srcOrd="0" destOrd="0" presId="urn:microsoft.com/office/officeart/2005/8/layout/radial6"/>
    <dgm:cxn modelId="{D244825C-E660-40C2-A482-CA05F1450E82}" srcId="{CDFDCC73-D25E-44E9-A551-C12109B69257}" destId="{9B46DB77-12F0-49C6-A00F-66CE0DDA158D}" srcOrd="0" destOrd="0" parTransId="{269A6D22-A2C5-4C77-9E5E-8BB4A3349ECB}" sibTransId="{4CC38EA4-DC84-4F3D-B6C7-7234217A14C1}"/>
    <dgm:cxn modelId="{777A6AA0-9B81-43F9-843C-46EA4B5AF2BC}" type="presOf" srcId="{9C98FD5B-8894-44D3-A313-153A9C99E42E}" destId="{3F97B4FE-BA48-4A1B-A448-59281D48145A}" srcOrd="0" destOrd="0" presId="urn:microsoft.com/office/officeart/2005/8/layout/radial6"/>
    <dgm:cxn modelId="{4D8F13B1-D561-4EF4-A60E-47787DED38FE}" srcId="{CDFDCC73-D25E-44E9-A551-C12109B69257}" destId="{4DAC5A87-941D-4D26-AFC1-E7A1A737ECF3}" srcOrd="1" destOrd="0" parTransId="{7E69554B-96BD-4BEE-9B0B-205AB2D04A02}" sibTransId="{9C98FD5B-8894-44D3-A313-153A9C99E42E}"/>
    <dgm:cxn modelId="{EB0C3DA3-AAFD-4D02-916E-A838C9E09D5D}" type="presOf" srcId="{F7EBC415-736A-4C8E-80A7-5F18F61373E4}" destId="{CC1CD7EF-6A5C-4CB2-9563-C4488586AE52}" srcOrd="0" destOrd="0" presId="urn:microsoft.com/office/officeart/2005/8/layout/radial6"/>
    <dgm:cxn modelId="{F85993D6-0E2A-48CD-91A6-11B252D694A1}" srcId="{EB524C62-0767-4210-848D-4BD88D99FE06}" destId="{CDFDCC73-D25E-44E9-A551-C12109B69257}" srcOrd="0" destOrd="0" parTransId="{2A91F314-76FE-46EA-B461-E32A62C56D7C}" sibTransId="{12CE5FF7-A7E7-454C-9013-A9E417710093}"/>
    <dgm:cxn modelId="{93814968-886F-4EFB-A058-6FD069DBF2BE}" type="presParOf" srcId="{907CEA03-7866-4614-9634-E936084EE6E3}" destId="{CDE8458B-A68B-4809-9D2F-4EBA5CEC8C5D}" srcOrd="0" destOrd="0" presId="urn:microsoft.com/office/officeart/2005/8/layout/radial6"/>
    <dgm:cxn modelId="{8F3177E4-DAD6-42BA-B562-8D901DC97E13}" type="presParOf" srcId="{907CEA03-7866-4614-9634-E936084EE6E3}" destId="{56A068C2-8B44-4DBE-BA79-55F1519B49FF}" srcOrd="1" destOrd="0" presId="urn:microsoft.com/office/officeart/2005/8/layout/radial6"/>
    <dgm:cxn modelId="{9EFEBB30-1481-4CE1-A699-3EC0D07FE5D1}" type="presParOf" srcId="{907CEA03-7866-4614-9634-E936084EE6E3}" destId="{D71E6C9E-79A2-4F29-A53D-41EB1291E7F5}" srcOrd="2" destOrd="0" presId="urn:microsoft.com/office/officeart/2005/8/layout/radial6"/>
    <dgm:cxn modelId="{B73410EB-FB90-4725-8132-51FD046B055C}" type="presParOf" srcId="{907CEA03-7866-4614-9634-E936084EE6E3}" destId="{04C0E74A-0AE2-4CAA-AD51-C6C3F53578DC}" srcOrd="3" destOrd="0" presId="urn:microsoft.com/office/officeart/2005/8/layout/radial6"/>
    <dgm:cxn modelId="{AB54C79D-4460-4F49-96FF-0972228CC213}" type="presParOf" srcId="{907CEA03-7866-4614-9634-E936084EE6E3}" destId="{6241521C-8A4A-4124-9B1F-2B169DF00E14}" srcOrd="4" destOrd="0" presId="urn:microsoft.com/office/officeart/2005/8/layout/radial6"/>
    <dgm:cxn modelId="{B5F31B46-8463-4ED7-979B-4613AD5B6D98}" type="presParOf" srcId="{907CEA03-7866-4614-9634-E936084EE6E3}" destId="{0EF2A42E-1B8E-4299-90BF-EB775E622EC2}" srcOrd="5" destOrd="0" presId="urn:microsoft.com/office/officeart/2005/8/layout/radial6"/>
    <dgm:cxn modelId="{5F067555-5151-4723-A370-5812582ECC46}" type="presParOf" srcId="{907CEA03-7866-4614-9634-E936084EE6E3}" destId="{3F97B4FE-BA48-4A1B-A448-59281D48145A}" srcOrd="6" destOrd="0" presId="urn:microsoft.com/office/officeart/2005/8/layout/radial6"/>
    <dgm:cxn modelId="{5987F101-AF68-4C9B-86EC-E1F4A41C1E20}" type="presParOf" srcId="{907CEA03-7866-4614-9634-E936084EE6E3}" destId="{BEBA7978-6FFE-4FEA-B890-A4C75FF34E07}" srcOrd="7" destOrd="0" presId="urn:microsoft.com/office/officeart/2005/8/layout/radial6"/>
    <dgm:cxn modelId="{91005C79-A9F9-4FD9-8EFC-F7A05DD402EA}" type="presParOf" srcId="{907CEA03-7866-4614-9634-E936084EE6E3}" destId="{ECDDB9EC-CCF0-40C7-94A5-511D8A23DDCB}" srcOrd="8" destOrd="0" presId="urn:microsoft.com/office/officeart/2005/8/layout/radial6"/>
    <dgm:cxn modelId="{75FB0859-F769-429F-8DC4-AEFCAC06C5BC}" type="presParOf" srcId="{907CEA03-7866-4614-9634-E936084EE6E3}" destId="{1D08075E-762E-4AC0-A7F3-5CAAE444553E}" srcOrd="9" destOrd="0" presId="urn:microsoft.com/office/officeart/2005/8/layout/radial6"/>
    <dgm:cxn modelId="{45C01CC9-73C2-4985-B48D-DE38243D1A2B}" type="presParOf" srcId="{907CEA03-7866-4614-9634-E936084EE6E3}" destId="{BE50B420-1CAA-4A06-9658-D0BD8137F9B9}" srcOrd="10" destOrd="0" presId="urn:microsoft.com/office/officeart/2005/8/layout/radial6"/>
    <dgm:cxn modelId="{15FF533B-EA3E-406F-BF49-067A35D59A14}" type="presParOf" srcId="{907CEA03-7866-4614-9634-E936084EE6E3}" destId="{A804FFBB-E65E-4AAD-8BB3-1C7E95D65B57}" srcOrd="11" destOrd="0" presId="urn:microsoft.com/office/officeart/2005/8/layout/radial6"/>
    <dgm:cxn modelId="{AE990E56-BFA9-42CE-873A-B0FF2FD7AAE4}" type="presParOf" srcId="{907CEA03-7866-4614-9634-E936084EE6E3}" destId="{CC1CD7EF-6A5C-4CB2-9563-C4488586AE52}"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12A87F-0519-40B6-9FC0-6F53BA2C6F91}"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s-MX"/>
        </a:p>
      </dgm:t>
    </dgm:pt>
    <dgm:pt modelId="{D8B5FF7D-6219-4F6A-9AEB-D525860DE8EC}">
      <dgm:prSet phldrT="[Texto]"/>
      <dgm:spPr/>
      <dgm:t>
        <a:bodyPr/>
        <a:lstStyle/>
        <a:p>
          <a:r>
            <a:rPr lang="es-ES" b="1" dirty="0" smtClean="0"/>
            <a:t>Consultas e Informes  simples (Querys y reports)</a:t>
          </a:r>
          <a:endParaRPr lang="es-MX" dirty="0"/>
        </a:p>
      </dgm:t>
    </dgm:pt>
    <dgm:pt modelId="{B232B987-5EB1-4BD1-9821-C8CF9376BD13}" type="parTrans" cxnId="{6DF9DFDA-ADC7-4080-88F3-98F90DF823B2}">
      <dgm:prSet/>
      <dgm:spPr/>
      <dgm:t>
        <a:bodyPr/>
        <a:lstStyle/>
        <a:p>
          <a:endParaRPr lang="es-MX"/>
        </a:p>
      </dgm:t>
    </dgm:pt>
    <dgm:pt modelId="{25F1D0C5-DBD7-44AC-AE92-F1AC05381044}" type="sibTrans" cxnId="{6DF9DFDA-ADC7-4080-88F3-98F90DF823B2}">
      <dgm:prSet/>
      <dgm:spPr/>
      <dgm:t>
        <a:bodyPr/>
        <a:lstStyle/>
        <a:p>
          <a:endParaRPr lang="es-MX"/>
        </a:p>
      </dgm:t>
    </dgm:pt>
    <dgm:pt modelId="{8084AB15-31EA-4111-B54E-1605476CBB91}">
      <dgm:prSet phldrT="[Texto]"/>
      <dgm:spPr/>
      <dgm:t>
        <a:bodyPr/>
        <a:lstStyle/>
        <a:p>
          <a:r>
            <a:rPr lang="es-ES" b="1" dirty="0" smtClean="0">
              <a:solidFill>
                <a:schemeClr val="bg1">
                  <a:lumMod val="50000"/>
                </a:schemeClr>
              </a:solidFill>
            </a:rPr>
            <a:t>Son herramientas para la elaboración de informes y listados</a:t>
          </a:r>
          <a:endParaRPr lang="es-MX" b="1" dirty="0">
            <a:solidFill>
              <a:schemeClr val="bg1">
                <a:lumMod val="50000"/>
              </a:schemeClr>
            </a:solidFill>
          </a:endParaRPr>
        </a:p>
      </dgm:t>
    </dgm:pt>
    <dgm:pt modelId="{4FC181B1-04EF-4EE3-A291-3BB363A7315E}" type="parTrans" cxnId="{73572689-97C0-4E38-A397-AF0FCB57C6EA}">
      <dgm:prSet/>
      <dgm:spPr/>
      <dgm:t>
        <a:bodyPr/>
        <a:lstStyle/>
        <a:p>
          <a:endParaRPr lang="es-MX"/>
        </a:p>
      </dgm:t>
    </dgm:pt>
    <dgm:pt modelId="{E071FB62-19F3-49FA-B655-6DAFF77C48EC}" type="sibTrans" cxnId="{73572689-97C0-4E38-A397-AF0FCB57C6EA}">
      <dgm:prSet/>
      <dgm:spPr/>
      <dgm:t>
        <a:bodyPr/>
        <a:lstStyle/>
        <a:p>
          <a:endParaRPr lang="es-MX"/>
        </a:p>
      </dgm:t>
    </dgm:pt>
    <dgm:pt modelId="{1CF25D05-7BB9-4953-9A2B-C09057952FD7}">
      <dgm:prSet phldrT="[Texto]"/>
      <dgm:spPr/>
      <dgm:t>
        <a:bodyPr/>
        <a:lstStyle/>
        <a:p>
          <a:r>
            <a:rPr lang="en-US" dirty="0" smtClean="0"/>
            <a:t>Cubos OLAP (On-Line Analytic Processing)</a:t>
          </a:r>
          <a:endParaRPr lang="es-MX" dirty="0"/>
        </a:p>
      </dgm:t>
    </dgm:pt>
    <dgm:pt modelId="{3C434F85-8BD4-4590-A142-3E02A19454E1}" type="parTrans" cxnId="{4E816B88-94BD-4C8B-89BF-8DC75F30C9F9}">
      <dgm:prSet/>
      <dgm:spPr/>
      <dgm:t>
        <a:bodyPr/>
        <a:lstStyle/>
        <a:p>
          <a:endParaRPr lang="es-MX"/>
        </a:p>
      </dgm:t>
    </dgm:pt>
    <dgm:pt modelId="{43854AB8-7B97-441A-9CCB-0F1D4EB315AB}" type="sibTrans" cxnId="{4E816B88-94BD-4C8B-89BF-8DC75F30C9F9}">
      <dgm:prSet/>
      <dgm:spPr/>
      <dgm:t>
        <a:bodyPr/>
        <a:lstStyle/>
        <a:p>
          <a:endParaRPr lang="es-MX"/>
        </a:p>
      </dgm:t>
    </dgm:pt>
    <dgm:pt modelId="{3D64274D-E864-4E3B-8830-FA8FA5D70BB5}">
      <dgm:prSet phldrT="[Texto]"/>
      <dgm:spPr/>
      <dgm:t>
        <a:bodyPr/>
        <a:lstStyle/>
        <a:p>
          <a:r>
            <a:rPr lang="es-ES" b="1" dirty="0" smtClean="0">
              <a:solidFill>
                <a:schemeClr val="bg1">
                  <a:lumMod val="50000"/>
                </a:schemeClr>
              </a:solidFill>
            </a:rPr>
            <a:t>Son bases de datos orientadas al procesamiento analítico</a:t>
          </a:r>
          <a:endParaRPr lang="es-MX" b="1" dirty="0">
            <a:solidFill>
              <a:schemeClr val="bg1">
                <a:lumMod val="50000"/>
              </a:schemeClr>
            </a:solidFill>
          </a:endParaRPr>
        </a:p>
      </dgm:t>
    </dgm:pt>
    <dgm:pt modelId="{0A561FE6-EA0F-44DE-A133-4CD1D10F3A77}" type="parTrans" cxnId="{627F6931-67C4-40C0-92CD-9ED41ADB391F}">
      <dgm:prSet/>
      <dgm:spPr/>
      <dgm:t>
        <a:bodyPr/>
        <a:lstStyle/>
        <a:p>
          <a:endParaRPr lang="es-MX"/>
        </a:p>
      </dgm:t>
    </dgm:pt>
    <dgm:pt modelId="{D4154AB3-311A-4471-AFCF-10CE9C082AAD}" type="sibTrans" cxnId="{627F6931-67C4-40C0-92CD-9ED41ADB391F}">
      <dgm:prSet/>
      <dgm:spPr/>
      <dgm:t>
        <a:bodyPr/>
        <a:lstStyle/>
        <a:p>
          <a:endParaRPr lang="es-MX"/>
        </a:p>
      </dgm:t>
    </dgm:pt>
    <dgm:pt modelId="{673176D7-7EF4-4C2C-8B83-9FFFD92E9EB4}">
      <dgm:prSet phldrT="[Texto]"/>
      <dgm:spPr/>
      <dgm:t>
        <a:bodyPr/>
        <a:lstStyle/>
        <a:p>
          <a:r>
            <a:rPr lang="es-ES" b="1" dirty="0" smtClean="0">
              <a:solidFill>
                <a:schemeClr val="bg1"/>
              </a:solidFill>
            </a:rPr>
            <a:t>Data Mining o minería de datos</a:t>
          </a:r>
          <a:endParaRPr lang="es-MX" dirty="0"/>
        </a:p>
      </dgm:t>
    </dgm:pt>
    <dgm:pt modelId="{04EF3974-138D-48D5-BFC0-9C89C640FEAB}" type="parTrans" cxnId="{56021576-0453-4D64-B1BA-35E1BCE1C0EB}">
      <dgm:prSet/>
      <dgm:spPr/>
      <dgm:t>
        <a:bodyPr/>
        <a:lstStyle/>
        <a:p>
          <a:endParaRPr lang="es-MX"/>
        </a:p>
      </dgm:t>
    </dgm:pt>
    <dgm:pt modelId="{5D4681BD-2F49-428A-A768-A013E9095EC0}" type="sibTrans" cxnId="{56021576-0453-4D64-B1BA-35E1BCE1C0EB}">
      <dgm:prSet/>
      <dgm:spPr/>
      <dgm:t>
        <a:bodyPr/>
        <a:lstStyle/>
        <a:p>
          <a:endParaRPr lang="es-MX"/>
        </a:p>
      </dgm:t>
    </dgm:pt>
    <dgm:pt modelId="{04E4E076-99BC-41B8-B2ED-EDCE1347346F}">
      <dgm:prSet/>
      <dgm:spPr/>
      <dgm:t>
        <a:bodyPr/>
        <a:lstStyle/>
        <a:p>
          <a:r>
            <a:rPr lang="es-ES" b="1" dirty="0" smtClean="0">
              <a:solidFill>
                <a:schemeClr val="bg1">
                  <a:lumMod val="50000"/>
                </a:schemeClr>
              </a:solidFill>
            </a:rPr>
            <a:t>Es el conjunto de técnicas y tecnologías que permiten explorar grandes bases de datos</a:t>
          </a:r>
          <a:endParaRPr lang="es-MX" b="1" dirty="0">
            <a:solidFill>
              <a:schemeClr val="bg1">
                <a:lumMod val="50000"/>
              </a:schemeClr>
            </a:solidFill>
          </a:endParaRPr>
        </a:p>
      </dgm:t>
    </dgm:pt>
    <dgm:pt modelId="{1550761E-4A6C-4428-895C-F4231D19A087}" type="parTrans" cxnId="{8FFCCECC-F07F-4076-A5E1-9BBBAF20494D}">
      <dgm:prSet/>
      <dgm:spPr/>
      <dgm:t>
        <a:bodyPr/>
        <a:lstStyle/>
        <a:p>
          <a:endParaRPr lang="es-MX"/>
        </a:p>
      </dgm:t>
    </dgm:pt>
    <dgm:pt modelId="{8A123468-2304-4CC3-ADAB-40ED4B796B6F}" type="sibTrans" cxnId="{8FFCCECC-F07F-4076-A5E1-9BBBAF20494D}">
      <dgm:prSet/>
      <dgm:spPr/>
      <dgm:t>
        <a:bodyPr/>
        <a:lstStyle/>
        <a:p>
          <a:endParaRPr lang="es-MX"/>
        </a:p>
      </dgm:t>
    </dgm:pt>
    <dgm:pt modelId="{564C1D2B-DB88-4882-9AD1-E561DA94C799}">
      <dgm:prSet phldrT="[Texto]"/>
      <dgm:spPr/>
      <dgm:t>
        <a:bodyPr/>
        <a:lstStyle/>
        <a:p>
          <a:r>
            <a:rPr lang="es-ES" b="1" dirty="0" smtClean="0">
              <a:solidFill>
                <a:schemeClr val="bg1"/>
              </a:solidFill>
            </a:rPr>
            <a:t>Sistemas de previsión empresarial</a:t>
          </a:r>
          <a:endParaRPr lang="es-MX" dirty="0"/>
        </a:p>
      </dgm:t>
    </dgm:pt>
    <dgm:pt modelId="{3E428F8E-D932-47F7-AFA9-6049032F087A}" type="parTrans" cxnId="{BB605FC4-B50E-45BD-BE1C-34DD916AE8AA}">
      <dgm:prSet/>
      <dgm:spPr/>
      <dgm:t>
        <a:bodyPr/>
        <a:lstStyle/>
        <a:p>
          <a:endParaRPr lang="es-MX"/>
        </a:p>
      </dgm:t>
    </dgm:pt>
    <dgm:pt modelId="{91EB3FDF-7B8C-4304-9B49-A27BB77986B5}" type="sibTrans" cxnId="{BB605FC4-B50E-45BD-BE1C-34DD916AE8AA}">
      <dgm:prSet/>
      <dgm:spPr/>
      <dgm:t>
        <a:bodyPr/>
        <a:lstStyle/>
        <a:p>
          <a:endParaRPr lang="es-MX"/>
        </a:p>
      </dgm:t>
    </dgm:pt>
    <dgm:pt modelId="{97FFC61F-6A53-4E2B-9AD1-AA77C3B65A3A}">
      <dgm:prSet/>
      <dgm:spPr/>
      <dgm:t>
        <a:bodyPr/>
        <a:lstStyle/>
        <a:p>
          <a:r>
            <a:rPr lang="es-ES" b="1" dirty="0" smtClean="0">
              <a:solidFill>
                <a:schemeClr val="bg1">
                  <a:lumMod val="50000"/>
                </a:schemeClr>
              </a:solidFill>
            </a:rPr>
            <a:t>Son predicción mediante estudios de series temporales</a:t>
          </a:r>
          <a:endParaRPr lang="es-MX" b="1" dirty="0">
            <a:solidFill>
              <a:schemeClr val="bg1">
                <a:lumMod val="50000"/>
              </a:schemeClr>
            </a:solidFill>
          </a:endParaRPr>
        </a:p>
      </dgm:t>
    </dgm:pt>
    <dgm:pt modelId="{6D063678-ACB2-4B7E-9C98-5FAE638DC064}" type="parTrans" cxnId="{7503184C-A096-4729-B11B-30DBB538F52E}">
      <dgm:prSet/>
      <dgm:spPr/>
    </dgm:pt>
    <dgm:pt modelId="{4E303B2C-91B1-4F9C-8A30-D078F45F06E1}" type="sibTrans" cxnId="{7503184C-A096-4729-B11B-30DBB538F52E}">
      <dgm:prSet/>
      <dgm:spPr/>
    </dgm:pt>
    <dgm:pt modelId="{88A143A3-9313-46F3-BA40-B69DC58C347D}" type="pres">
      <dgm:prSet presAssocID="{BE12A87F-0519-40B6-9FC0-6F53BA2C6F91}" presName="Name0" presStyleCnt="0">
        <dgm:presLayoutVars>
          <dgm:dir/>
          <dgm:animLvl val="lvl"/>
          <dgm:resizeHandles/>
        </dgm:presLayoutVars>
      </dgm:prSet>
      <dgm:spPr/>
      <dgm:t>
        <a:bodyPr/>
        <a:lstStyle/>
        <a:p>
          <a:endParaRPr lang="es-MX"/>
        </a:p>
      </dgm:t>
    </dgm:pt>
    <dgm:pt modelId="{A204350C-D55C-4347-BADB-0C8ACCC19AAC}" type="pres">
      <dgm:prSet presAssocID="{D8B5FF7D-6219-4F6A-9AEB-D525860DE8EC}" presName="linNode" presStyleCnt="0"/>
      <dgm:spPr/>
    </dgm:pt>
    <dgm:pt modelId="{110566BB-4107-43D9-AFED-C327471EDE7E}" type="pres">
      <dgm:prSet presAssocID="{D8B5FF7D-6219-4F6A-9AEB-D525860DE8EC}" presName="parentShp" presStyleLbl="node1" presStyleIdx="0" presStyleCnt="4" custLinFactNeighborX="1515" custLinFactNeighborY="-26">
        <dgm:presLayoutVars>
          <dgm:bulletEnabled val="1"/>
        </dgm:presLayoutVars>
      </dgm:prSet>
      <dgm:spPr/>
      <dgm:t>
        <a:bodyPr/>
        <a:lstStyle/>
        <a:p>
          <a:endParaRPr lang="es-MX"/>
        </a:p>
      </dgm:t>
    </dgm:pt>
    <dgm:pt modelId="{F17CBD8A-B16B-4B86-A49B-E49DBE8F46D0}" type="pres">
      <dgm:prSet presAssocID="{D8B5FF7D-6219-4F6A-9AEB-D525860DE8EC}" presName="childShp" presStyleLbl="bgAccFollowNode1" presStyleIdx="0" presStyleCnt="4">
        <dgm:presLayoutVars>
          <dgm:bulletEnabled val="1"/>
        </dgm:presLayoutVars>
      </dgm:prSet>
      <dgm:spPr/>
      <dgm:t>
        <a:bodyPr/>
        <a:lstStyle/>
        <a:p>
          <a:endParaRPr lang="es-MX"/>
        </a:p>
      </dgm:t>
    </dgm:pt>
    <dgm:pt modelId="{56047F4D-D588-4A93-9E7B-9EDC31FD779E}" type="pres">
      <dgm:prSet presAssocID="{25F1D0C5-DBD7-44AC-AE92-F1AC05381044}" presName="spacing" presStyleCnt="0"/>
      <dgm:spPr/>
    </dgm:pt>
    <dgm:pt modelId="{4B784FAF-7532-4B4B-814A-CBBB33628490}" type="pres">
      <dgm:prSet presAssocID="{1CF25D05-7BB9-4953-9A2B-C09057952FD7}" presName="linNode" presStyleCnt="0"/>
      <dgm:spPr/>
    </dgm:pt>
    <dgm:pt modelId="{F1E8D475-D889-42F2-8C6A-A8F6DC11601F}" type="pres">
      <dgm:prSet presAssocID="{1CF25D05-7BB9-4953-9A2B-C09057952FD7}" presName="parentShp" presStyleLbl="node1" presStyleIdx="1" presStyleCnt="4" custLinFactNeighborY="-684">
        <dgm:presLayoutVars>
          <dgm:bulletEnabled val="1"/>
        </dgm:presLayoutVars>
      </dgm:prSet>
      <dgm:spPr/>
      <dgm:t>
        <a:bodyPr/>
        <a:lstStyle/>
        <a:p>
          <a:endParaRPr lang="es-MX"/>
        </a:p>
      </dgm:t>
    </dgm:pt>
    <dgm:pt modelId="{F5D273AC-89F0-44C4-B4DA-F5E676937AAB}" type="pres">
      <dgm:prSet presAssocID="{1CF25D05-7BB9-4953-9A2B-C09057952FD7}" presName="childShp" presStyleLbl="bgAccFollowNode1" presStyleIdx="1" presStyleCnt="4">
        <dgm:presLayoutVars>
          <dgm:bulletEnabled val="1"/>
        </dgm:presLayoutVars>
      </dgm:prSet>
      <dgm:spPr/>
      <dgm:t>
        <a:bodyPr/>
        <a:lstStyle/>
        <a:p>
          <a:endParaRPr lang="es-MX"/>
        </a:p>
      </dgm:t>
    </dgm:pt>
    <dgm:pt modelId="{C5BFDF51-0274-4892-818C-779D79723C3F}" type="pres">
      <dgm:prSet presAssocID="{43854AB8-7B97-441A-9CCB-0F1D4EB315AB}" presName="spacing" presStyleCnt="0"/>
      <dgm:spPr/>
    </dgm:pt>
    <dgm:pt modelId="{C8C214C5-90E8-4F74-B7CC-D7447C6FCAC2}" type="pres">
      <dgm:prSet presAssocID="{673176D7-7EF4-4C2C-8B83-9FFFD92E9EB4}" presName="linNode" presStyleCnt="0"/>
      <dgm:spPr/>
    </dgm:pt>
    <dgm:pt modelId="{A6DFD252-568A-4598-B974-56B5A73C248A}" type="pres">
      <dgm:prSet presAssocID="{673176D7-7EF4-4C2C-8B83-9FFFD92E9EB4}" presName="parentShp" presStyleLbl="node1" presStyleIdx="2" presStyleCnt="4" custLinFactNeighborY="-684">
        <dgm:presLayoutVars>
          <dgm:bulletEnabled val="1"/>
        </dgm:presLayoutVars>
      </dgm:prSet>
      <dgm:spPr/>
      <dgm:t>
        <a:bodyPr/>
        <a:lstStyle/>
        <a:p>
          <a:endParaRPr lang="es-MX"/>
        </a:p>
      </dgm:t>
    </dgm:pt>
    <dgm:pt modelId="{A96A3289-7B8C-4F78-8227-5978906E7E3B}" type="pres">
      <dgm:prSet presAssocID="{673176D7-7EF4-4C2C-8B83-9FFFD92E9EB4}" presName="childShp" presStyleLbl="bgAccFollowNode1" presStyleIdx="2" presStyleCnt="4">
        <dgm:presLayoutVars>
          <dgm:bulletEnabled val="1"/>
        </dgm:presLayoutVars>
      </dgm:prSet>
      <dgm:spPr/>
      <dgm:t>
        <a:bodyPr/>
        <a:lstStyle/>
        <a:p>
          <a:endParaRPr lang="es-MX"/>
        </a:p>
      </dgm:t>
    </dgm:pt>
    <dgm:pt modelId="{A1F52ED8-2F32-41B0-BE59-DE3B5BBA1E64}" type="pres">
      <dgm:prSet presAssocID="{5D4681BD-2F49-428A-A768-A013E9095EC0}" presName="spacing" presStyleCnt="0"/>
      <dgm:spPr/>
    </dgm:pt>
    <dgm:pt modelId="{114CEF1B-FD60-473F-99FF-E2D1CC1D2614}" type="pres">
      <dgm:prSet presAssocID="{564C1D2B-DB88-4882-9AD1-E561DA94C799}" presName="linNode" presStyleCnt="0"/>
      <dgm:spPr/>
    </dgm:pt>
    <dgm:pt modelId="{C1531A41-C5C4-410C-A390-52591F2EE7E4}" type="pres">
      <dgm:prSet presAssocID="{564C1D2B-DB88-4882-9AD1-E561DA94C799}" presName="parentShp" presStyleLbl="node1" presStyleIdx="3" presStyleCnt="4" custLinFactNeighborY="-684">
        <dgm:presLayoutVars>
          <dgm:bulletEnabled val="1"/>
        </dgm:presLayoutVars>
      </dgm:prSet>
      <dgm:spPr/>
      <dgm:t>
        <a:bodyPr/>
        <a:lstStyle/>
        <a:p>
          <a:endParaRPr lang="es-MX"/>
        </a:p>
      </dgm:t>
    </dgm:pt>
    <dgm:pt modelId="{9C0876D5-DF10-41C0-8FE3-D4E059538AC2}" type="pres">
      <dgm:prSet presAssocID="{564C1D2B-DB88-4882-9AD1-E561DA94C799}" presName="childShp" presStyleLbl="bgAccFollowNode1" presStyleIdx="3" presStyleCnt="4">
        <dgm:presLayoutVars>
          <dgm:bulletEnabled val="1"/>
        </dgm:presLayoutVars>
      </dgm:prSet>
      <dgm:spPr/>
      <dgm:t>
        <a:bodyPr/>
        <a:lstStyle/>
        <a:p>
          <a:endParaRPr lang="es-MX"/>
        </a:p>
      </dgm:t>
    </dgm:pt>
  </dgm:ptLst>
  <dgm:cxnLst>
    <dgm:cxn modelId="{F70C97B9-0D1A-4E70-BE90-FA179FAE055F}" type="presOf" srcId="{1CF25D05-7BB9-4953-9A2B-C09057952FD7}" destId="{F1E8D475-D889-42F2-8C6A-A8F6DC11601F}" srcOrd="0" destOrd="0" presId="urn:microsoft.com/office/officeart/2005/8/layout/vList6"/>
    <dgm:cxn modelId="{BB605FC4-B50E-45BD-BE1C-34DD916AE8AA}" srcId="{BE12A87F-0519-40B6-9FC0-6F53BA2C6F91}" destId="{564C1D2B-DB88-4882-9AD1-E561DA94C799}" srcOrd="3" destOrd="0" parTransId="{3E428F8E-D932-47F7-AFA9-6049032F087A}" sibTransId="{91EB3FDF-7B8C-4304-9B49-A27BB77986B5}"/>
    <dgm:cxn modelId="{EF63EFD0-AA19-4660-A8ED-1BCA4BCD3EA7}" type="presOf" srcId="{97FFC61F-6A53-4E2B-9AD1-AA77C3B65A3A}" destId="{9C0876D5-DF10-41C0-8FE3-D4E059538AC2}" srcOrd="0" destOrd="0" presId="urn:microsoft.com/office/officeart/2005/8/layout/vList6"/>
    <dgm:cxn modelId="{BA5BBD91-EC9C-4BA4-906E-D5AEE2A8829E}" type="presOf" srcId="{8084AB15-31EA-4111-B54E-1605476CBB91}" destId="{F17CBD8A-B16B-4B86-A49B-E49DBE8F46D0}" srcOrd="0" destOrd="0" presId="urn:microsoft.com/office/officeart/2005/8/layout/vList6"/>
    <dgm:cxn modelId="{39E8AEE8-42DB-4C50-B9B9-2D0BD1AEB8E8}" type="presOf" srcId="{564C1D2B-DB88-4882-9AD1-E561DA94C799}" destId="{C1531A41-C5C4-410C-A390-52591F2EE7E4}" srcOrd="0" destOrd="0" presId="urn:microsoft.com/office/officeart/2005/8/layout/vList6"/>
    <dgm:cxn modelId="{56021576-0453-4D64-B1BA-35E1BCE1C0EB}" srcId="{BE12A87F-0519-40B6-9FC0-6F53BA2C6F91}" destId="{673176D7-7EF4-4C2C-8B83-9FFFD92E9EB4}" srcOrd="2" destOrd="0" parTransId="{04EF3974-138D-48D5-BFC0-9C89C640FEAB}" sibTransId="{5D4681BD-2F49-428A-A768-A013E9095EC0}"/>
    <dgm:cxn modelId="{4E816B88-94BD-4C8B-89BF-8DC75F30C9F9}" srcId="{BE12A87F-0519-40B6-9FC0-6F53BA2C6F91}" destId="{1CF25D05-7BB9-4953-9A2B-C09057952FD7}" srcOrd="1" destOrd="0" parTransId="{3C434F85-8BD4-4590-A142-3E02A19454E1}" sibTransId="{43854AB8-7B97-441A-9CCB-0F1D4EB315AB}"/>
    <dgm:cxn modelId="{2651A311-616E-4874-BD29-E2D0E8BED118}" type="presOf" srcId="{673176D7-7EF4-4C2C-8B83-9FFFD92E9EB4}" destId="{A6DFD252-568A-4598-B974-56B5A73C248A}" srcOrd="0" destOrd="0" presId="urn:microsoft.com/office/officeart/2005/8/layout/vList6"/>
    <dgm:cxn modelId="{6DF9DFDA-ADC7-4080-88F3-98F90DF823B2}" srcId="{BE12A87F-0519-40B6-9FC0-6F53BA2C6F91}" destId="{D8B5FF7D-6219-4F6A-9AEB-D525860DE8EC}" srcOrd="0" destOrd="0" parTransId="{B232B987-5EB1-4BD1-9821-C8CF9376BD13}" sibTransId="{25F1D0C5-DBD7-44AC-AE92-F1AC05381044}"/>
    <dgm:cxn modelId="{5CC0B7C5-37F9-428A-BF04-0F59DFC95FA6}" type="presOf" srcId="{D8B5FF7D-6219-4F6A-9AEB-D525860DE8EC}" destId="{110566BB-4107-43D9-AFED-C327471EDE7E}" srcOrd="0" destOrd="0" presId="urn:microsoft.com/office/officeart/2005/8/layout/vList6"/>
    <dgm:cxn modelId="{8FFCCECC-F07F-4076-A5E1-9BBBAF20494D}" srcId="{673176D7-7EF4-4C2C-8B83-9FFFD92E9EB4}" destId="{04E4E076-99BC-41B8-B2ED-EDCE1347346F}" srcOrd="0" destOrd="0" parTransId="{1550761E-4A6C-4428-895C-F4231D19A087}" sibTransId="{8A123468-2304-4CC3-ADAB-40ED4B796B6F}"/>
    <dgm:cxn modelId="{AD4A8F9C-9AB6-4EB7-9F86-6E7BC37D0695}" type="presOf" srcId="{04E4E076-99BC-41B8-B2ED-EDCE1347346F}" destId="{A96A3289-7B8C-4F78-8227-5978906E7E3B}" srcOrd="0" destOrd="0" presId="urn:microsoft.com/office/officeart/2005/8/layout/vList6"/>
    <dgm:cxn modelId="{7503184C-A096-4729-B11B-30DBB538F52E}" srcId="{564C1D2B-DB88-4882-9AD1-E561DA94C799}" destId="{97FFC61F-6A53-4E2B-9AD1-AA77C3B65A3A}" srcOrd="0" destOrd="0" parTransId="{6D063678-ACB2-4B7E-9C98-5FAE638DC064}" sibTransId="{4E303B2C-91B1-4F9C-8A30-D078F45F06E1}"/>
    <dgm:cxn modelId="{73572689-97C0-4E38-A397-AF0FCB57C6EA}" srcId="{D8B5FF7D-6219-4F6A-9AEB-D525860DE8EC}" destId="{8084AB15-31EA-4111-B54E-1605476CBB91}" srcOrd="0" destOrd="0" parTransId="{4FC181B1-04EF-4EE3-A291-3BB363A7315E}" sibTransId="{E071FB62-19F3-49FA-B655-6DAFF77C48EC}"/>
    <dgm:cxn modelId="{627F6931-67C4-40C0-92CD-9ED41ADB391F}" srcId="{1CF25D05-7BB9-4953-9A2B-C09057952FD7}" destId="{3D64274D-E864-4E3B-8830-FA8FA5D70BB5}" srcOrd="0" destOrd="0" parTransId="{0A561FE6-EA0F-44DE-A133-4CD1D10F3A77}" sibTransId="{D4154AB3-311A-4471-AFCF-10CE9C082AAD}"/>
    <dgm:cxn modelId="{422BDAF7-3FC2-49EC-A57C-BA572741E269}" type="presOf" srcId="{BE12A87F-0519-40B6-9FC0-6F53BA2C6F91}" destId="{88A143A3-9313-46F3-BA40-B69DC58C347D}" srcOrd="0" destOrd="0" presId="urn:microsoft.com/office/officeart/2005/8/layout/vList6"/>
    <dgm:cxn modelId="{62CE06C4-C244-465C-BE05-370D75541404}" type="presOf" srcId="{3D64274D-E864-4E3B-8830-FA8FA5D70BB5}" destId="{F5D273AC-89F0-44C4-B4DA-F5E676937AAB}" srcOrd="0" destOrd="0" presId="urn:microsoft.com/office/officeart/2005/8/layout/vList6"/>
    <dgm:cxn modelId="{6B102DAC-EC4B-477F-A171-3D9FA3B65002}" type="presParOf" srcId="{88A143A3-9313-46F3-BA40-B69DC58C347D}" destId="{A204350C-D55C-4347-BADB-0C8ACCC19AAC}" srcOrd="0" destOrd="0" presId="urn:microsoft.com/office/officeart/2005/8/layout/vList6"/>
    <dgm:cxn modelId="{E2BE1231-A2F1-4686-A679-C63DEF5219A7}" type="presParOf" srcId="{A204350C-D55C-4347-BADB-0C8ACCC19AAC}" destId="{110566BB-4107-43D9-AFED-C327471EDE7E}" srcOrd="0" destOrd="0" presId="urn:microsoft.com/office/officeart/2005/8/layout/vList6"/>
    <dgm:cxn modelId="{2F9C44AD-F495-4B29-9916-D98592806956}" type="presParOf" srcId="{A204350C-D55C-4347-BADB-0C8ACCC19AAC}" destId="{F17CBD8A-B16B-4B86-A49B-E49DBE8F46D0}" srcOrd="1" destOrd="0" presId="urn:microsoft.com/office/officeart/2005/8/layout/vList6"/>
    <dgm:cxn modelId="{4647E2DB-1E5B-4546-8C9E-96BE0927AB35}" type="presParOf" srcId="{88A143A3-9313-46F3-BA40-B69DC58C347D}" destId="{56047F4D-D588-4A93-9E7B-9EDC31FD779E}" srcOrd="1" destOrd="0" presId="urn:microsoft.com/office/officeart/2005/8/layout/vList6"/>
    <dgm:cxn modelId="{10989BC6-151E-49D1-A67B-5E3BB8AE593F}" type="presParOf" srcId="{88A143A3-9313-46F3-BA40-B69DC58C347D}" destId="{4B784FAF-7532-4B4B-814A-CBBB33628490}" srcOrd="2" destOrd="0" presId="urn:microsoft.com/office/officeart/2005/8/layout/vList6"/>
    <dgm:cxn modelId="{A51F9D07-C942-42BC-B08F-19DA71331B13}" type="presParOf" srcId="{4B784FAF-7532-4B4B-814A-CBBB33628490}" destId="{F1E8D475-D889-42F2-8C6A-A8F6DC11601F}" srcOrd="0" destOrd="0" presId="urn:microsoft.com/office/officeart/2005/8/layout/vList6"/>
    <dgm:cxn modelId="{0AE7949A-427F-4D54-BEBE-1CE9DD3739D2}" type="presParOf" srcId="{4B784FAF-7532-4B4B-814A-CBBB33628490}" destId="{F5D273AC-89F0-44C4-B4DA-F5E676937AAB}" srcOrd="1" destOrd="0" presId="urn:microsoft.com/office/officeart/2005/8/layout/vList6"/>
    <dgm:cxn modelId="{E1210057-81BD-4692-9A4B-F809E12721A9}" type="presParOf" srcId="{88A143A3-9313-46F3-BA40-B69DC58C347D}" destId="{C5BFDF51-0274-4892-818C-779D79723C3F}" srcOrd="3" destOrd="0" presId="urn:microsoft.com/office/officeart/2005/8/layout/vList6"/>
    <dgm:cxn modelId="{C5C5BB18-8B48-460A-A298-8B9A5420FAE4}" type="presParOf" srcId="{88A143A3-9313-46F3-BA40-B69DC58C347D}" destId="{C8C214C5-90E8-4F74-B7CC-D7447C6FCAC2}" srcOrd="4" destOrd="0" presId="urn:microsoft.com/office/officeart/2005/8/layout/vList6"/>
    <dgm:cxn modelId="{E9A76EED-44DE-4C0B-8B54-94C4DCA1E329}" type="presParOf" srcId="{C8C214C5-90E8-4F74-B7CC-D7447C6FCAC2}" destId="{A6DFD252-568A-4598-B974-56B5A73C248A}" srcOrd="0" destOrd="0" presId="urn:microsoft.com/office/officeart/2005/8/layout/vList6"/>
    <dgm:cxn modelId="{F03D9289-C03C-4054-8E24-12B697820C59}" type="presParOf" srcId="{C8C214C5-90E8-4F74-B7CC-D7447C6FCAC2}" destId="{A96A3289-7B8C-4F78-8227-5978906E7E3B}" srcOrd="1" destOrd="0" presId="urn:microsoft.com/office/officeart/2005/8/layout/vList6"/>
    <dgm:cxn modelId="{E83E369E-6FA4-4619-9233-80C20E278E5C}" type="presParOf" srcId="{88A143A3-9313-46F3-BA40-B69DC58C347D}" destId="{A1F52ED8-2F32-41B0-BE59-DE3B5BBA1E64}" srcOrd="5" destOrd="0" presId="urn:microsoft.com/office/officeart/2005/8/layout/vList6"/>
    <dgm:cxn modelId="{AC1D3BC2-C51A-46AD-AA0B-1BECFBD2F39C}" type="presParOf" srcId="{88A143A3-9313-46F3-BA40-B69DC58C347D}" destId="{114CEF1B-FD60-473F-99FF-E2D1CC1D2614}" srcOrd="6" destOrd="0" presId="urn:microsoft.com/office/officeart/2005/8/layout/vList6"/>
    <dgm:cxn modelId="{30F54189-8415-40F7-A7F8-D313FF9780BC}" type="presParOf" srcId="{114CEF1B-FD60-473F-99FF-E2D1CC1D2614}" destId="{C1531A41-C5C4-410C-A390-52591F2EE7E4}" srcOrd="0" destOrd="0" presId="urn:microsoft.com/office/officeart/2005/8/layout/vList6"/>
    <dgm:cxn modelId="{3B0A42A6-8771-48FF-8EA5-14E34CDB5D10}" type="presParOf" srcId="{114CEF1B-FD60-473F-99FF-E2D1CC1D2614}" destId="{9C0876D5-DF10-41C0-8FE3-D4E059538AC2}"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E90B66-E4A7-49A3-879A-C650C674D729}" type="doc">
      <dgm:prSet loTypeId="urn:microsoft.com/office/officeart/2005/8/layout/chevron1" loCatId="process" qsTypeId="urn:microsoft.com/office/officeart/2005/8/quickstyle/simple1" qsCatId="simple" csTypeId="urn:microsoft.com/office/officeart/2005/8/colors/accent1_2" csCatId="accent1" phldr="1"/>
      <dgm:spPr/>
    </dgm:pt>
    <dgm:pt modelId="{113B022A-BED4-4104-8B5E-D4828825CC23}">
      <dgm:prSet phldrT="[Texto]"/>
      <dgm:spPr/>
      <dgm:t>
        <a:bodyPr/>
        <a:lstStyle/>
        <a:p>
          <a:r>
            <a:rPr lang="es-MX" dirty="0" smtClean="0"/>
            <a:t>Colectar</a:t>
          </a:r>
          <a:endParaRPr lang="es-MX" dirty="0"/>
        </a:p>
      </dgm:t>
    </dgm:pt>
    <dgm:pt modelId="{463F4198-D55C-4130-805F-F240D4198BA7}" type="parTrans" cxnId="{32ACF290-A20A-43E6-9A08-75385A8F35CE}">
      <dgm:prSet/>
      <dgm:spPr/>
      <dgm:t>
        <a:bodyPr/>
        <a:lstStyle/>
        <a:p>
          <a:endParaRPr lang="es-MX"/>
        </a:p>
      </dgm:t>
    </dgm:pt>
    <dgm:pt modelId="{229D327E-E7DF-4DDF-9DA0-4B8B598DB6A2}" type="sibTrans" cxnId="{32ACF290-A20A-43E6-9A08-75385A8F35CE}">
      <dgm:prSet/>
      <dgm:spPr/>
      <dgm:t>
        <a:bodyPr/>
        <a:lstStyle/>
        <a:p>
          <a:endParaRPr lang="es-MX"/>
        </a:p>
      </dgm:t>
    </dgm:pt>
    <dgm:pt modelId="{4E8DC6BB-1A21-468F-A921-BFE3C0CDDAF7}">
      <dgm:prSet phldrT="[Texto]"/>
      <dgm:spPr/>
      <dgm:t>
        <a:bodyPr/>
        <a:lstStyle/>
        <a:p>
          <a:r>
            <a:rPr lang="es-MX" dirty="0" smtClean="0"/>
            <a:t>Distribuir</a:t>
          </a:r>
          <a:endParaRPr lang="es-MX" dirty="0"/>
        </a:p>
      </dgm:t>
    </dgm:pt>
    <dgm:pt modelId="{C503F71F-807E-45CE-B9CB-303C687FF332}" type="parTrans" cxnId="{9CE818FB-5DB6-47DB-8008-ADE17195046B}">
      <dgm:prSet/>
      <dgm:spPr/>
      <dgm:t>
        <a:bodyPr/>
        <a:lstStyle/>
        <a:p>
          <a:endParaRPr lang="es-MX"/>
        </a:p>
      </dgm:t>
    </dgm:pt>
    <dgm:pt modelId="{9F40DC08-B628-435E-9C47-3B64E1019800}" type="sibTrans" cxnId="{9CE818FB-5DB6-47DB-8008-ADE17195046B}">
      <dgm:prSet/>
      <dgm:spPr/>
      <dgm:t>
        <a:bodyPr/>
        <a:lstStyle/>
        <a:p>
          <a:endParaRPr lang="es-MX"/>
        </a:p>
      </dgm:t>
    </dgm:pt>
    <dgm:pt modelId="{5C9160C0-7A2B-4DEE-AE2A-E24F9B77D43B}">
      <dgm:prSet phldrT="[Texto]"/>
      <dgm:spPr/>
      <dgm:t>
        <a:bodyPr/>
        <a:lstStyle/>
        <a:p>
          <a:r>
            <a:rPr lang="es-MX" dirty="0" smtClean="0"/>
            <a:t>Explotar</a:t>
          </a:r>
          <a:endParaRPr lang="es-MX" dirty="0"/>
        </a:p>
      </dgm:t>
    </dgm:pt>
    <dgm:pt modelId="{C51A15D3-8C80-43C7-BF89-D82F2BC8918F}" type="parTrans" cxnId="{C7F1D8A6-08EE-4319-8988-0B8AB9028F0F}">
      <dgm:prSet/>
      <dgm:spPr/>
      <dgm:t>
        <a:bodyPr/>
        <a:lstStyle/>
        <a:p>
          <a:endParaRPr lang="es-MX"/>
        </a:p>
      </dgm:t>
    </dgm:pt>
    <dgm:pt modelId="{3FE61E50-E6BA-42E6-898A-56FB86621DFE}" type="sibTrans" cxnId="{C7F1D8A6-08EE-4319-8988-0B8AB9028F0F}">
      <dgm:prSet/>
      <dgm:spPr/>
      <dgm:t>
        <a:bodyPr/>
        <a:lstStyle/>
        <a:p>
          <a:endParaRPr lang="es-MX"/>
        </a:p>
      </dgm:t>
    </dgm:pt>
    <dgm:pt modelId="{07E676E4-97A7-46CD-A4FB-492ACB9FE985}">
      <dgm:prSet phldrT="[Texto]"/>
      <dgm:spPr/>
      <dgm:t>
        <a:bodyPr/>
        <a:lstStyle/>
        <a:p>
          <a:r>
            <a:rPr lang="es-MX" dirty="0" smtClean="0"/>
            <a:t>Almacenar</a:t>
          </a:r>
          <a:endParaRPr lang="es-MX" dirty="0"/>
        </a:p>
      </dgm:t>
    </dgm:pt>
    <dgm:pt modelId="{61E8D6CD-247B-4001-9F95-236A5CA1EE4B}" type="parTrans" cxnId="{1F016471-9994-4E59-963D-BA1B336415B5}">
      <dgm:prSet/>
      <dgm:spPr/>
      <dgm:t>
        <a:bodyPr/>
        <a:lstStyle/>
        <a:p>
          <a:endParaRPr lang="es-MX"/>
        </a:p>
      </dgm:t>
    </dgm:pt>
    <dgm:pt modelId="{07584515-33D6-4F09-AE36-A757A7B22530}" type="sibTrans" cxnId="{1F016471-9994-4E59-963D-BA1B336415B5}">
      <dgm:prSet/>
      <dgm:spPr/>
      <dgm:t>
        <a:bodyPr/>
        <a:lstStyle/>
        <a:p>
          <a:endParaRPr lang="es-MX"/>
        </a:p>
      </dgm:t>
    </dgm:pt>
    <dgm:pt modelId="{CBF0DBE8-95A2-4192-B813-09F050538E74}" type="pres">
      <dgm:prSet presAssocID="{91E90B66-E4A7-49A3-879A-C650C674D729}" presName="Name0" presStyleCnt="0">
        <dgm:presLayoutVars>
          <dgm:dir/>
          <dgm:animLvl val="lvl"/>
          <dgm:resizeHandles val="exact"/>
        </dgm:presLayoutVars>
      </dgm:prSet>
      <dgm:spPr/>
    </dgm:pt>
    <dgm:pt modelId="{D307C6F0-0C62-40BA-A0CF-162FF1330703}" type="pres">
      <dgm:prSet presAssocID="{113B022A-BED4-4104-8B5E-D4828825CC23}" presName="parTxOnly" presStyleLbl="node1" presStyleIdx="0" presStyleCnt="4">
        <dgm:presLayoutVars>
          <dgm:chMax val="0"/>
          <dgm:chPref val="0"/>
          <dgm:bulletEnabled val="1"/>
        </dgm:presLayoutVars>
      </dgm:prSet>
      <dgm:spPr/>
      <dgm:t>
        <a:bodyPr/>
        <a:lstStyle/>
        <a:p>
          <a:endParaRPr lang="es-MX"/>
        </a:p>
      </dgm:t>
    </dgm:pt>
    <dgm:pt modelId="{ED9465B1-4F99-459A-84A3-3AB9F586B9CA}" type="pres">
      <dgm:prSet presAssocID="{229D327E-E7DF-4DDF-9DA0-4B8B598DB6A2}" presName="parTxOnlySpace" presStyleCnt="0"/>
      <dgm:spPr/>
    </dgm:pt>
    <dgm:pt modelId="{9372E554-17BC-401A-9D62-42E4BCF33EAC}" type="pres">
      <dgm:prSet presAssocID="{07E676E4-97A7-46CD-A4FB-492ACB9FE985}" presName="parTxOnly" presStyleLbl="node1" presStyleIdx="1" presStyleCnt="4">
        <dgm:presLayoutVars>
          <dgm:chMax val="0"/>
          <dgm:chPref val="0"/>
          <dgm:bulletEnabled val="1"/>
        </dgm:presLayoutVars>
      </dgm:prSet>
      <dgm:spPr/>
      <dgm:t>
        <a:bodyPr/>
        <a:lstStyle/>
        <a:p>
          <a:endParaRPr lang="es-MX"/>
        </a:p>
      </dgm:t>
    </dgm:pt>
    <dgm:pt modelId="{D3D49534-5949-4636-A664-D908C6F641ED}" type="pres">
      <dgm:prSet presAssocID="{07584515-33D6-4F09-AE36-A757A7B22530}" presName="parTxOnlySpace" presStyleCnt="0"/>
      <dgm:spPr/>
    </dgm:pt>
    <dgm:pt modelId="{2971CA4F-0B03-464A-96DA-55ED29524583}" type="pres">
      <dgm:prSet presAssocID="{4E8DC6BB-1A21-468F-A921-BFE3C0CDDAF7}" presName="parTxOnly" presStyleLbl="node1" presStyleIdx="2" presStyleCnt="4">
        <dgm:presLayoutVars>
          <dgm:chMax val="0"/>
          <dgm:chPref val="0"/>
          <dgm:bulletEnabled val="1"/>
        </dgm:presLayoutVars>
      </dgm:prSet>
      <dgm:spPr/>
      <dgm:t>
        <a:bodyPr/>
        <a:lstStyle/>
        <a:p>
          <a:endParaRPr lang="es-MX"/>
        </a:p>
      </dgm:t>
    </dgm:pt>
    <dgm:pt modelId="{1EC5F4D0-2CF3-4884-8F68-77625FA0B54E}" type="pres">
      <dgm:prSet presAssocID="{9F40DC08-B628-435E-9C47-3B64E1019800}" presName="parTxOnlySpace" presStyleCnt="0"/>
      <dgm:spPr/>
    </dgm:pt>
    <dgm:pt modelId="{0D324C98-CC2B-482A-BB64-7E48C745A58E}" type="pres">
      <dgm:prSet presAssocID="{5C9160C0-7A2B-4DEE-AE2A-E24F9B77D43B}" presName="parTxOnly" presStyleLbl="node1" presStyleIdx="3" presStyleCnt="4">
        <dgm:presLayoutVars>
          <dgm:chMax val="0"/>
          <dgm:chPref val="0"/>
          <dgm:bulletEnabled val="1"/>
        </dgm:presLayoutVars>
      </dgm:prSet>
      <dgm:spPr/>
      <dgm:t>
        <a:bodyPr/>
        <a:lstStyle/>
        <a:p>
          <a:endParaRPr lang="es-MX"/>
        </a:p>
      </dgm:t>
    </dgm:pt>
  </dgm:ptLst>
  <dgm:cxnLst>
    <dgm:cxn modelId="{3A89643B-2439-4211-8F54-19AB03000D2D}" type="presOf" srcId="{5C9160C0-7A2B-4DEE-AE2A-E24F9B77D43B}" destId="{0D324C98-CC2B-482A-BB64-7E48C745A58E}" srcOrd="0" destOrd="0" presId="urn:microsoft.com/office/officeart/2005/8/layout/chevron1"/>
    <dgm:cxn modelId="{C7F1D8A6-08EE-4319-8988-0B8AB9028F0F}" srcId="{91E90B66-E4A7-49A3-879A-C650C674D729}" destId="{5C9160C0-7A2B-4DEE-AE2A-E24F9B77D43B}" srcOrd="3" destOrd="0" parTransId="{C51A15D3-8C80-43C7-BF89-D82F2BC8918F}" sibTransId="{3FE61E50-E6BA-42E6-898A-56FB86621DFE}"/>
    <dgm:cxn modelId="{0987EBA7-6127-42E4-83F9-6C2FD70DF407}" type="presOf" srcId="{113B022A-BED4-4104-8B5E-D4828825CC23}" destId="{D307C6F0-0C62-40BA-A0CF-162FF1330703}" srcOrd="0" destOrd="0" presId="urn:microsoft.com/office/officeart/2005/8/layout/chevron1"/>
    <dgm:cxn modelId="{821BA300-494D-4CDA-85AA-8BDB52628F5F}" type="presOf" srcId="{07E676E4-97A7-46CD-A4FB-492ACB9FE985}" destId="{9372E554-17BC-401A-9D62-42E4BCF33EAC}" srcOrd="0" destOrd="0" presId="urn:microsoft.com/office/officeart/2005/8/layout/chevron1"/>
    <dgm:cxn modelId="{42B5ABB7-FCCA-4515-A2C6-073764782190}" type="presOf" srcId="{4E8DC6BB-1A21-468F-A921-BFE3C0CDDAF7}" destId="{2971CA4F-0B03-464A-96DA-55ED29524583}" srcOrd="0" destOrd="0" presId="urn:microsoft.com/office/officeart/2005/8/layout/chevron1"/>
    <dgm:cxn modelId="{C19E903B-6C8C-4C7E-B7B9-AF7ED846DA81}" type="presOf" srcId="{91E90B66-E4A7-49A3-879A-C650C674D729}" destId="{CBF0DBE8-95A2-4192-B813-09F050538E74}" srcOrd="0" destOrd="0" presId="urn:microsoft.com/office/officeart/2005/8/layout/chevron1"/>
    <dgm:cxn modelId="{1F016471-9994-4E59-963D-BA1B336415B5}" srcId="{91E90B66-E4A7-49A3-879A-C650C674D729}" destId="{07E676E4-97A7-46CD-A4FB-492ACB9FE985}" srcOrd="1" destOrd="0" parTransId="{61E8D6CD-247B-4001-9F95-236A5CA1EE4B}" sibTransId="{07584515-33D6-4F09-AE36-A757A7B22530}"/>
    <dgm:cxn modelId="{32ACF290-A20A-43E6-9A08-75385A8F35CE}" srcId="{91E90B66-E4A7-49A3-879A-C650C674D729}" destId="{113B022A-BED4-4104-8B5E-D4828825CC23}" srcOrd="0" destOrd="0" parTransId="{463F4198-D55C-4130-805F-F240D4198BA7}" sibTransId="{229D327E-E7DF-4DDF-9DA0-4B8B598DB6A2}"/>
    <dgm:cxn modelId="{9CE818FB-5DB6-47DB-8008-ADE17195046B}" srcId="{91E90B66-E4A7-49A3-879A-C650C674D729}" destId="{4E8DC6BB-1A21-468F-A921-BFE3C0CDDAF7}" srcOrd="2" destOrd="0" parTransId="{C503F71F-807E-45CE-B9CB-303C687FF332}" sibTransId="{9F40DC08-B628-435E-9C47-3B64E1019800}"/>
    <dgm:cxn modelId="{C5B99B0B-14E3-409F-B946-53DB84291011}" type="presParOf" srcId="{CBF0DBE8-95A2-4192-B813-09F050538E74}" destId="{D307C6F0-0C62-40BA-A0CF-162FF1330703}" srcOrd="0" destOrd="0" presId="urn:microsoft.com/office/officeart/2005/8/layout/chevron1"/>
    <dgm:cxn modelId="{789B3C58-807C-4757-83F9-C31D34EA1890}" type="presParOf" srcId="{CBF0DBE8-95A2-4192-B813-09F050538E74}" destId="{ED9465B1-4F99-459A-84A3-3AB9F586B9CA}" srcOrd="1" destOrd="0" presId="urn:microsoft.com/office/officeart/2005/8/layout/chevron1"/>
    <dgm:cxn modelId="{238354C2-E5D8-4A97-880E-A28B20FEE295}" type="presParOf" srcId="{CBF0DBE8-95A2-4192-B813-09F050538E74}" destId="{9372E554-17BC-401A-9D62-42E4BCF33EAC}" srcOrd="2" destOrd="0" presId="urn:microsoft.com/office/officeart/2005/8/layout/chevron1"/>
    <dgm:cxn modelId="{121F2138-6F9E-4C68-B75E-AAFD70694211}" type="presParOf" srcId="{CBF0DBE8-95A2-4192-B813-09F050538E74}" destId="{D3D49534-5949-4636-A664-D908C6F641ED}" srcOrd="3" destOrd="0" presId="urn:microsoft.com/office/officeart/2005/8/layout/chevron1"/>
    <dgm:cxn modelId="{C54378D3-0A45-44D1-8B7B-0BB9B3CB2A6C}" type="presParOf" srcId="{CBF0DBE8-95A2-4192-B813-09F050538E74}" destId="{2971CA4F-0B03-464A-96DA-55ED29524583}" srcOrd="4" destOrd="0" presId="urn:microsoft.com/office/officeart/2005/8/layout/chevron1"/>
    <dgm:cxn modelId="{DB88D704-5506-4853-A844-4B8DFB24E5BA}" type="presParOf" srcId="{CBF0DBE8-95A2-4192-B813-09F050538E74}" destId="{1EC5F4D0-2CF3-4884-8F68-77625FA0B54E}" srcOrd="5" destOrd="0" presId="urn:microsoft.com/office/officeart/2005/8/layout/chevron1"/>
    <dgm:cxn modelId="{5CC0F8B5-0B8A-4355-AAC5-6ED5D0CACE30}" type="presParOf" srcId="{CBF0DBE8-95A2-4192-B813-09F050538E74}" destId="{0D324C98-CC2B-482A-BB64-7E48C745A58E}" srcOrd="6" destOrd="0" presId="urn:microsoft.com/office/officeart/2005/8/layout/chevron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DBCC31-5CBE-4D05-8159-45D1352E41DE}">
      <dsp:nvSpPr>
        <dsp:cNvPr id="0" name=""/>
        <dsp:cNvSpPr/>
      </dsp:nvSpPr>
      <dsp:spPr>
        <a:xfrm>
          <a:off x="447412" y="0"/>
          <a:ext cx="7834470" cy="489654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ECA346-79E2-4E1F-A373-87CF7C524BF6}">
      <dsp:nvSpPr>
        <dsp:cNvPr id="0" name=""/>
        <dsp:cNvSpPr/>
      </dsp:nvSpPr>
      <dsp:spPr>
        <a:xfrm>
          <a:off x="1219107" y="3641070"/>
          <a:ext cx="180192" cy="1801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ACACCF-EBB0-41AB-84AE-A6743614E5CF}">
      <dsp:nvSpPr>
        <dsp:cNvPr id="0" name=""/>
        <dsp:cNvSpPr/>
      </dsp:nvSpPr>
      <dsp:spPr>
        <a:xfrm>
          <a:off x="0" y="2376269"/>
          <a:ext cx="1938597" cy="1165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80" tIns="0" rIns="0" bIns="0" numCol="1" spcCol="1270" anchor="t" anchorCtr="0">
          <a:noAutofit/>
        </a:bodyPr>
        <a:lstStyle/>
        <a:p>
          <a:pPr lvl="0" algn="ctr" defTabSz="1244600">
            <a:lnSpc>
              <a:spcPct val="90000"/>
            </a:lnSpc>
            <a:spcBef>
              <a:spcPct val="0"/>
            </a:spcBef>
            <a:spcAft>
              <a:spcPct val="35000"/>
            </a:spcAft>
          </a:pPr>
          <a:r>
            <a:rPr lang="es-MX" sz="2800" b="1" kern="1200" dirty="0" smtClean="0">
              <a:solidFill>
                <a:srgbClr val="0033CC"/>
              </a:solidFill>
            </a:rPr>
            <a:t>Manual o Hojas de Excel</a:t>
          </a:r>
          <a:endParaRPr lang="es-MX" sz="2800" b="1" kern="1200" dirty="0">
            <a:solidFill>
              <a:srgbClr val="0033CC"/>
            </a:solidFill>
          </a:endParaRPr>
        </a:p>
      </dsp:txBody>
      <dsp:txXfrm>
        <a:off x="0" y="2376269"/>
        <a:ext cx="1938597" cy="1165365"/>
      </dsp:txXfrm>
    </dsp:sp>
    <dsp:sp modelId="{152FA897-91B8-47CC-8A71-87060CED99D2}">
      <dsp:nvSpPr>
        <dsp:cNvPr id="0" name=""/>
        <dsp:cNvSpPr/>
      </dsp:nvSpPr>
      <dsp:spPr>
        <a:xfrm>
          <a:off x="2194498" y="2703871"/>
          <a:ext cx="282040" cy="2820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5B8B01-E386-4327-A5DA-4806EE8F5943}">
      <dsp:nvSpPr>
        <dsp:cNvPr id="0" name=""/>
        <dsp:cNvSpPr/>
      </dsp:nvSpPr>
      <dsp:spPr>
        <a:xfrm>
          <a:off x="1879192" y="3096352"/>
          <a:ext cx="2243010" cy="1212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448" tIns="0" rIns="0" bIns="0" numCol="1" spcCol="1270" anchor="t" anchorCtr="0">
          <a:noAutofit/>
        </a:bodyPr>
        <a:lstStyle/>
        <a:p>
          <a:pPr lvl="0" algn="ctr" defTabSz="1244600">
            <a:lnSpc>
              <a:spcPct val="90000"/>
            </a:lnSpc>
            <a:spcBef>
              <a:spcPct val="0"/>
            </a:spcBef>
            <a:spcAft>
              <a:spcPct val="35000"/>
            </a:spcAft>
          </a:pPr>
          <a:r>
            <a:rPr lang="es-MX" sz="2800" b="1" kern="1200" dirty="0" smtClean="0">
              <a:solidFill>
                <a:srgbClr val="0033CC"/>
              </a:solidFill>
            </a:rPr>
            <a:t>Herramientas CAAT’S</a:t>
          </a:r>
          <a:endParaRPr lang="es-MX" sz="2800" b="1" kern="1200" dirty="0">
            <a:solidFill>
              <a:srgbClr val="0033CC"/>
            </a:solidFill>
          </a:endParaRPr>
        </a:p>
      </dsp:txBody>
      <dsp:txXfrm>
        <a:off x="1879192" y="3096352"/>
        <a:ext cx="2243010" cy="1212710"/>
      </dsp:txXfrm>
    </dsp:sp>
    <dsp:sp modelId="{0E08FC88-68CE-4AAE-82C0-9AF22319F46C}">
      <dsp:nvSpPr>
        <dsp:cNvPr id="0" name=""/>
        <dsp:cNvSpPr/>
      </dsp:nvSpPr>
      <dsp:spPr>
        <a:xfrm>
          <a:off x="3323848" y="1924175"/>
          <a:ext cx="376054" cy="3760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5ACAFE-6CFF-40A2-AF3E-22CCAE71482C}">
      <dsp:nvSpPr>
        <dsp:cNvPr id="0" name=""/>
        <dsp:cNvSpPr/>
      </dsp:nvSpPr>
      <dsp:spPr>
        <a:xfrm>
          <a:off x="1988440" y="714545"/>
          <a:ext cx="2061759" cy="1085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264" tIns="0" rIns="0" bIns="0" numCol="1" spcCol="1270" anchor="t" anchorCtr="0">
          <a:noAutofit/>
        </a:bodyPr>
        <a:lstStyle/>
        <a:p>
          <a:pPr lvl="0" algn="ctr" defTabSz="1244600">
            <a:lnSpc>
              <a:spcPct val="90000"/>
            </a:lnSpc>
            <a:spcBef>
              <a:spcPct val="0"/>
            </a:spcBef>
            <a:spcAft>
              <a:spcPct val="35000"/>
            </a:spcAft>
          </a:pPr>
          <a:r>
            <a:rPr lang="es-MX" sz="2800" b="1" kern="1200" dirty="0" smtClean="0">
              <a:solidFill>
                <a:srgbClr val="0033CC"/>
              </a:solidFill>
            </a:rPr>
            <a:t>Software de Auditoria Interna</a:t>
          </a:r>
          <a:endParaRPr lang="es-MX" sz="2800" b="1" kern="1200" dirty="0">
            <a:solidFill>
              <a:srgbClr val="0033CC"/>
            </a:solidFill>
          </a:endParaRPr>
        </a:p>
      </dsp:txBody>
      <dsp:txXfrm>
        <a:off x="1988440" y="714545"/>
        <a:ext cx="2061759" cy="1085662"/>
      </dsp:txXfrm>
    </dsp:sp>
    <dsp:sp modelId="{FB29F2D2-A746-4B3B-AF89-9B379E9C8131}">
      <dsp:nvSpPr>
        <dsp:cNvPr id="0" name=""/>
        <dsp:cNvSpPr/>
      </dsp:nvSpPr>
      <dsp:spPr>
        <a:xfrm>
          <a:off x="4905225" y="1372990"/>
          <a:ext cx="485737" cy="48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4ED553-AEC1-4B06-B818-5467C22F60A6}">
      <dsp:nvSpPr>
        <dsp:cNvPr id="0" name=""/>
        <dsp:cNvSpPr/>
      </dsp:nvSpPr>
      <dsp:spPr>
        <a:xfrm>
          <a:off x="4599242" y="2088228"/>
          <a:ext cx="1899232" cy="719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382" tIns="0" rIns="0" bIns="0" numCol="1" spcCol="1270" anchor="t" anchorCtr="0">
          <a:noAutofit/>
        </a:bodyPr>
        <a:lstStyle/>
        <a:p>
          <a:pPr lvl="0" algn="ctr" defTabSz="1244600">
            <a:lnSpc>
              <a:spcPct val="90000"/>
            </a:lnSpc>
            <a:spcBef>
              <a:spcPct val="0"/>
            </a:spcBef>
            <a:spcAft>
              <a:spcPct val="35000"/>
            </a:spcAft>
          </a:pPr>
          <a:r>
            <a:rPr lang="es-MX" sz="2800" b="1" kern="1200" dirty="0" smtClean="0">
              <a:solidFill>
                <a:srgbClr val="0033CC"/>
              </a:solidFill>
            </a:rPr>
            <a:t>Software GRC</a:t>
          </a:r>
          <a:endParaRPr lang="es-MX" sz="2800" b="1" kern="1200" dirty="0">
            <a:solidFill>
              <a:srgbClr val="0033CC"/>
            </a:solidFill>
          </a:endParaRPr>
        </a:p>
      </dsp:txBody>
      <dsp:txXfrm>
        <a:off x="4599242" y="2088228"/>
        <a:ext cx="1899232" cy="719421"/>
      </dsp:txXfrm>
    </dsp:sp>
    <dsp:sp modelId="{A3DC0EF7-BB67-4C40-A80B-DFCAC05CA640}">
      <dsp:nvSpPr>
        <dsp:cNvPr id="0" name=""/>
        <dsp:cNvSpPr/>
      </dsp:nvSpPr>
      <dsp:spPr>
        <a:xfrm>
          <a:off x="6405526" y="983226"/>
          <a:ext cx="618923" cy="6189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F4FC1F-5D47-4B3D-90AF-7753A570E707}">
      <dsp:nvSpPr>
        <dsp:cNvPr id="0" name=""/>
        <dsp:cNvSpPr/>
      </dsp:nvSpPr>
      <dsp:spPr>
        <a:xfrm>
          <a:off x="5274338" y="75322"/>
          <a:ext cx="1749249" cy="741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955" tIns="0" rIns="0" bIns="0" numCol="1" spcCol="1270" anchor="t" anchorCtr="0">
          <a:noAutofit/>
        </a:bodyPr>
        <a:lstStyle/>
        <a:p>
          <a:pPr lvl="0" algn="ctr" defTabSz="1244600">
            <a:lnSpc>
              <a:spcPct val="90000"/>
            </a:lnSpc>
            <a:spcBef>
              <a:spcPct val="0"/>
            </a:spcBef>
            <a:spcAft>
              <a:spcPct val="35000"/>
            </a:spcAft>
          </a:pPr>
          <a:r>
            <a:rPr lang="es-MX" sz="2800" b="1" kern="1200" dirty="0" smtClean="0">
              <a:solidFill>
                <a:srgbClr val="0033CC"/>
              </a:solidFill>
            </a:rPr>
            <a:t>Software BI</a:t>
          </a:r>
          <a:endParaRPr lang="es-MX" sz="2800" b="1" kern="1200" dirty="0">
            <a:solidFill>
              <a:srgbClr val="0033CC"/>
            </a:solidFill>
          </a:endParaRPr>
        </a:p>
      </dsp:txBody>
      <dsp:txXfrm>
        <a:off x="5274338" y="75322"/>
        <a:ext cx="1749249" cy="74127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CCFEE3-0C1F-45A4-BC0C-FDDF63B7F4DB}">
      <dsp:nvSpPr>
        <dsp:cNvPr id="0" name=""/>
        <dsp:cNvSpPr/>
      </dsp:nvSpPr>
      <dsp:spPr>
        <a:xfrm>
          <a:off x="2192852" y="0"/>
          <a:ext cx="1974662" cy="1430775"/>
        </a:xfrm>
        <a:prstGeom prst="trapezoid">
          <a:avLst>
            <a:gd name="adj" fmla="val 69007"/>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lvl="0" algn="ctr" defTabSz="1244600">
            <a:lnSpc>
              <a:spcPct val="90000"/>
            </a:lnSpc>
            <a:spcBef>
              <a:spcPct val="0"/>
            </a:spcBef>
            <a:spcAft>
              <a:spcPct val="35000"/>
            </a:spcAft>
          </a:pPr>
          <a:r>
            <a:rPr lang="es-MX" sz="2800" b="1" kern="1200" dirty="0" smtClean="0">
              <a:solidFill>
                <a:schemeClr val="bg1"/>
              </a:solidFill>
            </a:rPr>
            <a:t>Alta Dirección</a:t>
          </a:r>
          <a:endParaRPr lang="es-MX" sz="2800" b="1" kern="1200" dirty="0">
            <a:solidFill>
              <a:schemeClr val="bg1"/>
            </a:solidFill>
          </a:endParaRPr>
        </a:p>
      </dsp:txBody>
      <dsp:txXfrm>
        <a:off x="2192852" y="0"/>
        <a:ext cx="1974662" cy="1430775"/>
      </dsp:txXfrm>
    </dsp:sp>
    <dsp:sp modelId="{25A66342-EDA3-416B-B5CC-01A493036664}">
      <dsp:nvSpPr>
        <dsp:cNvPr id="0" name=""/>
        <dsp:cNvSpPr/>
      </dsp:nvSpPr>
      <dsp:spPr>
        <a:xfrm>
          <a:off x="1614995" y="1449131"/>
          <a:ext cx="3154858" cy="855131"/>
        </a:xfrm>
        <a:prstGeom prst="trapezoid">
          <a:avLst>
            <a:gd name="adj" fmla="val 69007"/>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lvl="0" algn="ctr" defTabSz="1244600">
            <a:lnSpc>
              <a:spcPct val="90000"/>
            </a:lnSpc>
            <a:spcBef>
              <a:spcPct val="0"/>
            </a:spcBef>
            <a:spcAft>
              <a:spcPct val="35000"/>
            </a:spcAft>
          </a:pPr>
          <a:r>
            <a:rPr lang="es-MX" sz="2800" b="1" kern="1200" dirty="0" smtClean="0">
              <a:solidFill>
                <a:schemeClr val="bg1"/>
              </a:solidFill>
            </a:rPr>
            <a:t>Directores de Línea</a:t>
          </a:r>
          <a:endParaRPr lang="es-MX" sz="2800" b="1" kern="1200" dirty="0">
            <a:solidFill>
              <a:schemeClr val="bg1"/>
            </a:solidFill>
          </a:endParaRPr>
        </a:p>
      </dsp:txBody>
      <dsp:txXfrm>
        <a:off x="2167095" y="1449131"/>
        <a:ext cx="2050658" cy="855131"/>
      </dsp:txXfrm>
    </dsp:sp>
    <dsp:sp modelId="{6BD36DE2-69F3-4036-9B9A-2F1376FE7761}">
      <dsp:nvSpPr>
        <dsp:cNvPr id="0" name=""/>
        <dsp:cNvSpPr/>
      </dsp:nvSpPr>
      <dsp:spPr>
        <a:xfrm>
          <a:off x="1004347" y="2331061"/>
          <a:ext cx="4385705" cy="891830"/>
        </a:xfrm>
        <a:prstGeom prst="trapezoid">
          <a:avLst>
            <a:gd name="adj" fmla="val 69007"/>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b" anchorCtr="0">
          <a:noAutofit/>
        </a:bodyPr>
        <a:lstStyle/>
        <a:p>
          <a:pPr lvl="0" algn="ctr" defTabSz="1422400">
            <a:lnSpc>
              <a:spcPct val="90000"/>
            </a:lnSpc>
            <a:spcBef>
              <a:spcPct val="0"/>
            </a:spcBef>
            <a:spcAft>
              <a:spcPct val="35000"/>
            </a:spcAft>
          </a:pPr>
          <a:r>
            <a:rPr lang="es-MX" sz="3200" b="1" kern="1200" dirty="0" smtClean="0">
              <a:solidFill>
                <a:schemeClr val="bg1"/>
              </a:solidFill>
            </a:rPr>
            <a:t>Gerencia Media</a:t>
          </a:r>
          <a:endParaRPr lang="es-MX" sz="3200" b="1" kern="1200" dirty="0">
            <a:solidFill>
              <a:schemeClr val="bg1"/>
            </a:solidFill>
          </a:endParaRPr>
        </a:p>
      </dsp:txBody>
      <dsp:txXfrm>
        <a:off x="1771846" y="2331061"/>
        <a:ext cx="2850708" cy="891830"/>
      </dsp:txXfrm>
    </dsp:sp>
    <dsp:sp modelId="{CF7A8C49-B6DC-4408-943F-E13884B803DF}">
      <dsp:nvSpPr>
        <dsp:cNvPr id="0" name=""/>
        <dsp:cNvSpPr/>
      </dsp:nvSpPr>
      <dsp:spPr>
        <a:xfrm>
          <a:off x="0" y="3177736"/>
          <a:ext cx="6360368" cy="1430775"/>
        </a:xfrm>
        <a:prstGeom prst="trapezoid">
          <a:avLst>
            <a:gd name="adj" fmla="val 69007"/>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b" anchorCtr="0">
          <a:noAutofit/>
        </a:bodyPr>
        <a:lstStyle/>
        <a:p>
          <a:pPr lvl="0" algn="ctr" defTabSz="1422400">
            <a:lnSpc>
              <a:spcPct val="90000"/>
            </a:lnSpc>
            <a:spcBef>
              <a:spcPct val="0"/>
            </a:spcBef>
            <a:spcAft>
              <a:spcPct val="35000"/>
            </a:spcAft>
          </a:pPr>
          <a:r>
            <a:rPr lang="es-MX" sz="3200" b="1" kern="1200" dirty="0" smtClean="0">
              <a:solidFill>
                <a:schemeClr val="bg1"/>
              </a:solidFill>
            </a:rPr>
            <a:t>Analistas</a:t>
          </a:r>
          <a:endParaRPr lang="es-MX" sz="3200" b="1" kern="1200" dirty="0">
            <a:solidFill>
              <a:schemeClr val="bg1"/>
            </a:solidFill>
          </a:endParaRPr>
        </a:p>
      </dsp:txBody>
      <dsp:txXfrm>
        <a:off x="1113064" y="3177736"/>
        <a:ext cx="4134239" cy="143077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E4CD2B-AB4A-498C-887C-963BB91551C1}">
      <dsp:nvSpPr>
        <dsp:cNvPr id="0" name=""/>
        <dsp:cNvSpPr/>
      </dsp:nvSpPr>
      <dsp:spPr>
        <a:xfrm>
          <a:off x="1536353" y="123779"/>
          <a:ext cx="2903957" cy="2324501"/>
        </a:xfrm>
        <a:prstGeom prst="trapezoid">
          <a:avLst>
            <a:gd name="adj" fmla="val 62464"/>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b" anchorCtr="0">
          <a:noAutofit/>
        </a:bodyPr>
        <a:lstStyle/>
        <a:p>
          <a:pPr lvl="0" algn="ctr" defTabSz="1422400">
            <a:lnSpc>
              <a:spcPct val="90000"/>
            </a:lnSpc>
            <a:spcBef>
              <a:spcPct val="0"/>
            </a:spcBef>
            <a:spcAft>
              <a:spcPct val="35000"/>
            </a:spcAft>
          </a:pPr>
          <a:r>
            <a:rPr lang="es-MX" sz="3200" b="1" i="1" kern="1200" dirty="0" smtClean="0">
              <a:solidFill>
                <a:schemeClr val="bg1"/>
              </a:solidFill>
            </a:rPr>
            <a:t>Conocimiento</a:t>
          </a:r>
          <a:endParaRPr lang="es-MX" sz="3200" b="1" i="1" kern="1200" dirty="0">
            <a:solidFill>
              <a:schemeClr val="bg1"/>
            </a:solidFill>
          </a:endParaRPr>
        </a:p>
      </dsp:txBody>
      <dsp:txXfrm>
        <a:off x="1536353" y="123779"/>
        <a:ext cx="2903957" cy="2324501"/>
      </dsp:txXfrm>
    </dsp:sp>
    <dsp:sp modelId="{B89C2A99-32F1-4327-852D-A4EB8A8FD170}">
      <dsp:nvSpPr>
        <dsp:cNvPr id="0" name=""/>
        <dsp:cNvSpPr/>
      </dsp:nvSpPr>
      <dsp:spPr>
        <a:xfrm>
          <a:off x="691622" y="2386775"/>
          <a:ext cx="4600042" cy="1357648"/>
        </a:xfrm>
        <a:prstGeom prst="trapezoid">
          <a:avLst>
            <a:gd name="adj" fmla="val 62464"/>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b" anchorCtr="0">
          <a:noAutofit/>
        </a:bodyPr>
        <a:lstStyle/>
        <a:p>
          <a:pPr lvl="0" algn="ctr" defTabSz="1600200">
            <a:lnSpc>
              <a:spcPct val="90000"/>
            </a:lnSpc>
            <a:spcBef>
              <a:spcPct val="0"/>
            </a:spcBef>
            <a:spcAft>
              <a:spcPct val="35000"/>
            </a:spcAft>
          </a:pPr>
          <a:r>
            <a:rPr lang="es-MX" sz="3600" b="1" i="1" kern="1200" dirty="0" smtClean="0">
              <a:solidFill>
                <a:schemeClr val="bg1"/>
              </a:solidFill>
            </a:rPr>
            <a:t>Información</a:t>
          </a:r>
          <a:endParaRPr lang="es-MX" sz="3600" b="1" i="1" kern="1200" dirty="0">
            <a:solidFill>
              <a:schemeClr val="bg1"/>
            </a:solidFill>
          </a:endParaRPr>
        </a:p>
      </dsp:txBody>
      <dsp:txXfrm>
        <a:off x="1496630" y="2386775"/>
        <a:ext cx="2990027" cy="1357648"/>
      </dsp:txXfrm>
    </dsp:sp>
    <dsp:sp modelId="{08F9B127-BD73-432D-9401-7957C5C2A8E6}">
      <dsp:nvSpPr>
        <dsp:cNvPr id="0" name=""/>
        <dsp:cNvSpPr/>
      </dsp:nvSpPr>
      <dsp:spPr>
        <a:xfrm>
          <a:off x="0" y="3682150"/>
          <a:ext cx="5976664" cy="1101929"/>
        </a:xfrm>
        <a:prstGeom prst="trapezoid">
          <a:avLst>
            <a:gd name="adj" fmla="val 62464"/>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b" anchorCtr="0">
          <a:noAutofit/>
        </a:bodyPr>
        <a:lstStyle/>
        <a:p>
          <a:pPr lvl="0" algn="ctr" defTabSz="1778000">
            <a:lnSpc>
              <a:spcPct val="90000"/>
            </a:lnSpc>
            <a:spcBef>
              <a:spcPct val="0"/>
            </a:spcBef>
            <a:spcAft>
              <a:spcPct val="35000"/>
            </a:spcAft>
          </a:pPr>
          <a:r>
            <a:rPr lang="es-MX" sz="4000" b="1" i="1" kern="1200" dirty="0" smtClean="0">
              <a:solidFill>
                <a:schemeClr val="bg1"/>
              </a:solidFill>
            </a:rPr>
            <a:t>Datos</a:t>
          </a:r>
          <a:endParaRPr lang="es-MX" sz="4000" b="1" i="1" kern="1200" dirty="0">
            <a:solidFill>
              <a:schemeClr val="bg1"/>
            </a:solidFill>
          </a:endParaRPr>
        </a:p>
      </dsp:txBody>
      <dsp:txXfrm>
        <a:off x="1045916" y="3682150"/>
        <a:ext cx="3884831" cy="110192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1CD7EF-6A5C-4CB2-9563-C4488586AE52}">
      <dsp:nvSpPr>
        <dsp:cNvPr id="0" name=""/>
        <dsp:cNvSpPr/>
      </dsp:nvSpPr>
      <dsp:spPr>
        <a:xfrm>
          <a:off x="690198" y="462507"/>
          <a:ext cx="3103190" cy="3103190"/>
        </a:xfrm>
        <a:prstGeom prst="blockArc">
          <a:avLst>
            <a:gd name="adj1" fmla="val 10795188"/>
            <a:gd name="adj2" fmla="val 16084830"/>
            <a:gd name="adj3" fmla="val 4634"/>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08075E-762E-4AC0-A7F3-5CAAE444553E}">
      <dsp:nvSpPr>
        <dsp:cNvPr id="0" name=""/>
        <dsp:cNvSpPr/>
      </dsp:nvSpPr>
      <dsp:spPr>
        <a:xfrm>
          <a:off x="690188" y="470350"/>
          <a:ext cx="3103190" cy="3103190"/>
        </a:xfrm>
        <a:prstGeom prst="blockArc">
          <a:avLst>
            <a:gd name="adj1" fmla="val 5663513"/>
            <a:gd name="adj2" fmla="val 10812977"/>
            <a:gd name="adj3" fmla="val 4634"/>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97B4FE-BA48-4A1B-A448-59281D48145A}">
      <dsp:nvSpPr>
        <dsp:cNvPr id="0" name=""/>
        <dsp:cNvSpPr/>
      </dsp:nvSpPr>
      <dsp:spPr>
        <a:xfrm>
          <a:off x="567933" y="465912"/>
          <a:ext cx="3103190" cy="3103190"/>
        </a:xfrm>
        <a:prstGeom prst="blockArc">
          <a:avLst>
            <a:gd name="adj1" fmla="val 21597089"/>
            <a:gd name="adj2" fmla="val 5385958"/>
            <a:gd name="adj3" fmla="val 4634"/>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C0E74A-0AE2-4CAA-AD51-C6C3F53578DC}">
      <dsp:nvSpPr>
        <dsp:cNvPr id="0" name=""/>
        <dsp:cNvSpPr/>
      </dsp:nvSpPr>
      <dsp:spPr>
        <a:xfrm>
          <a:off x="567935" y="461670"/>
          <a:ext cx="3103190" cy="3103190"/>
        </a:xfrm>
        <a:prstGeom prst="blockArc">
          <a:avLst>
            <a:gd name="adj1" fmla="val 16362225"/>
            <a:gd name="adj2" fmla="val 6710"/>
            <a:gd name="adj3" fmla="val 4634"/>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E8458B-A68B-4809-9D2F-4EBA5CEC8C5D}">
      <dsp:nvSpPr>
        <dsp:cNvPr id="0" name=""/>
        <dsp:cNvSpPr/>
      </dsp:nvSpPr>
      <dsp:spPr>
        <a:xfrm>
          <a:off x="1296154" y="1152128"/>
          <a:ext cx="1691670" cy="172819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b="1" kern="1200" dirty="0" smtClean="0"/>
            <a:t>Inteligencia de Negocios</a:t>
          </a:r>
          <a:endParaRPr lang="es-MX" sz="1800" b="1" kern="1200" dirty="0"/>
        </a:p>
      </dsp:txBody>
      <dsp:txXfrm>
        <a:off x="1296154" y="1152128"/>
        <a:ext cx="1691670" cy="1728191"/>
      </dsp:txXfrm>
    </dsp:sp>
    <dsp:sp modelId="{56A068C2-8B44-4DBE-BA79-55F1519B49FF}">
      <dsp:nvSpPr>
        <dsp:cNvPr id="0" name=""/>
        <dsp:cNvSpPr/>
      </dsp:nvSpPr>
      <dsp:spPr>
        <a:xfrm>
          <a:off x="1251368" y="0"/>
          <a:ext cx="1879316" cy="99861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b="1" kern="1200" dirty="0" smtClean="0"/>
            <a:t>Información</a:t>
          </a:r>
          <a:endParaRPr lang="es-MX" sz="1800" b="1" kern="1200" dirty="0"/>
        </a:p>
      </dsp:txBody>
      <dsp:txXfrm>
        <a:off x="1251368" y="0"/>
        <a:ext cx="1879316" cy="998616"/>
      </dsp:txXfrm>
    </dsp:sp>
    <dsp:sp modelId="{6241521C-8A4A-4124-9B1F-2B169DF00E14}">
      <dsp:nvSpPr>
        <dsp:cNvPr id="0" name=""/>
        <dsp:cNvSpPr/>
      </dsp:nvSpPr>
      <dsp:spPr>
        <a:xfrm>
          <a:off x="2764304" y="1516915"/>
          <a:ext cx="1741736" cy="998616"/>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Conocimiento</a:t>
          </a:r>
          <a:endParaRPr lang="es-MX" sz="1600" b="1" kern="1200" dirty="0"/>
        </a:p>
      </dsp:txBody>
      <dsp:txXfrm>
        <a:off x="2764304" y="1516915"/>
        <a:ext cx="1741736" cy="998616"/>
      </dsp:txXfrm>
    </dsp:sp>
    <dsp:sp modelId="{BEBA7978-6FFE-4FEA-B890-A4C75FF34E07}">
      <dsp:nvSpPr>
        <dsp:cNvPr id="0" name=""/>
        <dsp:cNvSpPr/>
      </dsp:nvSpPr>
      <dsp:spPr>
        <a:xfrm>
          <a:off x="1244235" y="3033831"/>
          <a:ext cx="1762967" cy="998616"/>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b="1" kern="1200" dirty="0" smtClean="0"/>
            <a:t>Decisiones</a:t>
          </a:r>
          <a:endParaRPr lang="es-MX" sz="2000" b="1" kern="1200" dirty="0"/>
        </a:p>
      </dsp:txBody>
      <dsp:txXfrm>
        <a:off x="1244235" y="3033831"/>
        <a:ext cx="1762967" cy="998616"/>
      </dsp:txXfrm>
    </dsp:sp>
    <dsp:sp modelId="{BE50B420-1CAA-4A06-9658-D0BD8137F9B9}">
      <dsp:nvSpPr>
        <dsp:cNvPr id="0" name=""/>
        <dsp:cNvSpPr/>
      </dsp:nvSpPr>
      <dsp:spPr>
        <a:xfrm>
          <a:off x="-99805" y="1516915"/>
          <a:ext cx="1651911" cy="998616"/>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b="1" kern="1200" dirty="0" smtClean="0"/>
            <a:t>Datos</a:t>
          </a:r>
          <a:endParaRPr lang="es-MX" sz="2000" b="1" kern="1200" dirty="0"/>
        </a:p>
      </dsp:txBody>
      <dsp:txXfrm>
        <a:off x="-99805" y="1516915"/>
        <a:ext cx="1651911" cy="99861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7CBD8A-B16B-4B86-A49B-E49DBE8F46D0}">
      <dsp:nvSpPr>
        <dsp:cNvPr id="0" name=""/>
        <dsp:cNvSpPr/>
      </dsp:nvSpPr>
      <dsp:spPr>
        <a:xfrm>
          <a:off x="3168352" y="1540"/>
          <a:ext cx="4752528" cy="1221745"/>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ES" sz="2100" b="1" kern="1200" dirty="0" smtClean="0">
              <a:solidFill>
                <a:schemeClr val="bg1">
                  <a:lumMod val="50000"/>
                </a:schemeClr>
              </a:solidFill>
            </a:rPr>
            <a:t>Son herramientas para la elaboración de informes y listados</a:t>
          </a:r>
          <a:endParaRPr lang="es-MX" sz="2100" b="1" kern="1200" dirty="0">
            <a:solidFill>
              <a:schemeClr val="bg1">
                <a:lumMod val="50000"/>
              </a:schemeClr>
            </a:solidFill>
          </a:endParaRPr>
        </a:p>
      </dsp:txBody>
      <dsp:txXfrm>
        <a:off x="3168352" y="1540"/>
        <a:ext cx="4752528" cy="1221745"/>
      </dsp:txXfrm>
    </dsp:sp>
    <dsp:sp modelId="{110566BB-4107-43D9-AFED-C327471EDE7E}">
      <dsp:nvSpPr>
        <dsp:cNvPr id="0" name=""/>
        <dsp:cNvSpPr/>
      </dsp:nvSpPr>
      <dsp:spPr>
        <a:xfrm>
          <a:off x="72000" y="1222"/>
          <a:ext cx="3168352" cy="122174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b="1" kern="1200" dirty="0" smtClean="0"/>
            <a:t>Consultas e Informes  simples (Querys y reports)</a:t>
          </a:r>
          <a:endParaRPr lang="es-MX" sz="2400" kern="1200" dirty="0"/>
        </a:p>
      </dsp:txBody>
      <dsp:txXfrm>
        <a:off x="72000" y="1222"/>
        <a:ext cx="3168352" cy="1221745"/>
      </dsp:txXfrm>
    </dsp:sp>
    <dsp:sp modelId="{F5D273AC-89F0-44C4-B4DA-F5E676937AAB}">
      <dsp:nvSpPr>
        <dsp:cNvPr id="0" name=""/>
        <dsp:cNvSpPr/>
      </dsp:nvSpPr>
      <dsp:spPr>
        <a:xfrm>
          <a:off x="3168352" y="1345459"/>
          <a:ext cx="4752528" cy="1221745"/>
        </a:xfrm>
        <a:prstGeom prst="rightArrow">
          <a:avLst>
            <a:gd name="adj1" fmla="val 75000"/>
            <a:gd name="adj2" fmla="val 50000"/>
          </a:avLst>
        </a:prstGeom>
        <a:solidFill>
          <a:schemeClr val="accent5">
            <a:tint val="40000"/>
            <a:alpha val="90000"/>
            <a:hueOff val="-3580161"/>
            <a:satOff val="16084"/>
            <a:lumOff val="1106"/>
            <a:alphaOff val="0"/>
          </a:schemeClr>
        </a:solidFill>
        <a:ln w="25400" cap="flat" cmpd="sng" algn="ctr">
          <a:solidFill>
            <a:schemeClr val="accent5">
              <a:tint val="40000"/>
              <a:alpha val="90000"/>
              <a:hueOff val="-3580161"/>
              <a:satOff val="16084"/>
              <a:lumOff val="11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ES" sz="2100" b="1" kern="1200" dirty="0" smtClean="0">
              <a:solidFill>
                <a:schemeClr val="bg1">
                  <a:lumMod val="50000"/>
                </a:schemeClr>
              </a:solidFill>
            </a:rPr>
            <a:t>Son bases de datos orientadas al procesamiento analítico</a:t>
          </a:r>
          <a:endParaRPr lang="es-MX" sz="2100" b="1" kern="1200" dirty="0">
            <a:solidFill>
              <a:schemeClr val="bg1">
                <a:lumMod val="50000"/>
              </a:schemeClr>
            </a:solidFill>
          </a:endParaRPr>
        </a:p>
      </dsp:txBody>
      <dsp:txXfrm>
        <a:off x="3168352" y="1345459"/>
        <a:ext cx="4752528" cy="1221745"/>
      </dsp:txXfrm>
    </dsp:sp>
    <dsp:sp modelId="{F1E8D475-D889-42F2-8C6A-A8F6DC11601F}">
      <dsp:nvSpPr>
        <dsp:cNvPr id="0" name=""/>
        <dsp:cNvSpPr/>
      </dsp:nvSpPr>
      <dsp:spPr>
        <a:xfrm>
          <a:off x="0" y="1337102"/>
          <a:ext cx="3168352" cy="1221745"/>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Cubos OLAP (On-Line Analytic Processing)</a:t>
          </a:r>
          <a:endParaRPr lang="es-MX" sz="2400" kern="1200" dirty="0"/>
        </a:p>
      </dsp:txBody>
      <dsp:txXfrm>
        <a:off x="0" y="1337102"/>
        <a:ext cx="3168352" cy="1221745"/>
      </dsp:txXfrm>
    </dsp:sp>
    <dsp:sp modelId="{A96A3289-7B8C-4F78-8227-5978906E7E3B}">
      <dsp:nvSpPr>
        <dsp:cNvPr id="0" name=""/>
        <dsp:cNvSpPr/>
      </dsp:nvSpPr>
      <dsp:spPr>
        <a:xfrm>
          <a:off x="3168352" y="2689379"/>
          <a:ext cx="4752528" cy="1221745"/>
        </a:xfrm>
        <a:prstGeom prst="rightArrow">
          <a:avLst>
            <a:gd name="adj1" fmla="val 75000"/>
            <a:gd name="adj2" fmla="val 50000"/>
          </a:avLst>
        </a:prstGeom>
        <a:solidFill>
          <a:schemeClr val="accent5">
            <a:tint val="40000"/>
            <a:alpha val="90000"/>
            <a:hueOff val="-7160321"/>
            <a:satOff val="32169"/>
            <a:lumOff val="2211"/>
            <a:alphaOff val="0"/>
          </a:schemeClr>
        </a:solidFill>
        <a:ln w="25400" cap="flat" cmpd="sng" algn="ctr">
          <a:solidFill>
            <a:schemeClr val="accent5">
              <a:tint val="40000"/>
              <a:alpha val="90000"/>
              <a:hueOff val="-7160321"/>
              <a:satOff val="32169"/>
              <a:lumOff val="22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ES" sz="2100" b="1" kern="1200" dirty="0" smtClean="0">
              <a:solidFill>
                <a:schemeClr val="bg1">
                  <a:lumMod val="50000"/>
                </a:schemeClr>
              </a:solidFill>
            </a:rPr>
            <a:t>Es el conjunto de técnicas y tecnologías que permiten explorar grandes bases de datos</a:t>
          </a:r>
          <a:endParaRPr lang="es-MX" sz="2100" b="1" kern="1200" dirty="0">
            <a:solidFill>
              <a:schemeClr val="bg1">
                <a:lumMod val="50000"/>
              </a:schemeClr>
            </a:solidFill>
          </a:endParaRPr>
        </a:p>
      </dsp:txBody>
      <dsp:txXfrm>
        <a:off x="3168352" y="2689379"/>
        <a:ext cx="4752528" cy="1221745"/>
      </dsp:txXfrm>
    </dsp:sp>
    <dsp:sp modelId="{A6DFD252-568A-4598-B974-56B5A73C248A}">
      <dsp:nvSpPr>
        <dsp:cNvPr id="0" name=""/>
        <dsp:cNvSpPr/>
      </dsp:nvSpPr>
      <dsp:spPr>
        <a:xfrm>
          <a:off x="0" y="2681022"/>
          <a:ext cx="3168352" cy="1221745"/>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bg1"/>
              </a:solidFill>
            </a:rPr>
            <a:t>Data Mining o minería de datos</a:t>
          </a:r>
          <a:endParaRPr lang="es-MX" sz="2400" kern="1200" dirty="0"/>
        </a:p>
      </dsp:txBody>
      <dsp:txXfrm>
        <a:off x="0" y="2681022"/>
        <a:ext cx="3168352" cy="1221745"/>
      </dsp:txXfrm>
    </dsp:sp>
    <dsp:sp modelId="{9C0876D5-DF10-41C0-8FE3-D4E059538AC2}">
      <dsp:nvSpPr>
        <dsp:cNvPr id="0" name=""/>
        <dsp:cNvSpPr/>
      </dsp:nvSpPr>
      <dsp:spPr>
        <a:xfrm>
          <a:off x="3168352" y="4033298"/>
          <a:ext cx="4752528" cy="1221745"/>
        </a:xfrm>
        <a:prstGeom prst="rightArrow">
          <a:avLst>
            <a:gd name="adj1" fmla="val 75000"/>
            <a:gd name="adj2" fmla="val 50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ES" sz="2100" b="1" kern="1200" dirty="0" smtClean="0">
              <a:solidFill>
                <a:schemeClr val="bg1">
                  <a:lumMod val="50000"/>
                </a:schemeClr>
              </a:solidFill>
            </a:rPr>
            <a:t>Son predicción mediante estudios de series temporales</a:t>
          </a:r>
          <a:endParaRPr lang="es-MX" sz="2100" b="1" kern="1200" dirty="0">
            <a:solidFill>
              <a:schemeClr val="bg1">
                <a:lumMod val="50000"/>
              </a:schemeClr>
            </a:solidFill>
          </a:endParaRPr>
        </a:p>
      </dsp:txBody>
      <dsp:txXfrm>
        <a:off x="3168352" y="4033298"/>
        <a:ext cx="4752528" cy="1221745"/>
      </dsp:txXfrm>
    </dsp:sp>
    <dsp:sp modelId="{C1531A41-C5C4-410C-A390-52591F2EE7E4}">
      <dsp:nvSpPr>
        <dsp:cNvPr id="0" name=""/>
        <dsp:cNvSpPr/>
      </dsp:nvSpPr>
      <dsp:spPr>
        <a:xfrm>
          <a:off x="0" y="4024942"/>
          <a:ext cx="3168352" cy="122174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bg1"/>
              </a:solidFill>
            </a:rPr>
            <a:t>Sistemas de previsión empresarial</a:t>
          </a:r>
          <a:endParaRPr lang="es-MX" sz="2400" kern="1200" dirty="0"/>
        </a:p>
      </dsp:txBody>
      <dsp:txXfrm>
        <a:off x="0" y="4024942"/>
        <a:ext cx="3168352" cy="122174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07C6F0-0C62-40BA-A0CF-162FF1330703}">
      <dsp:nvSpPr>
        <dsp:cNvPr id="0" name=""/>
        <dsp:cNvSpPr/>
      </dsp:nvSpPr>
      <dsp:spPr>
        <a:xfrm>
          <a:off x="4241" y="0"/>
          <a:ext cx="2469058" cy="62068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s-MX" sz="3000" kern="1200" dirty="0" smtClean="0"/>
            <a:t>Colectar</a:t>
          </a:r>
          <a:endParaRPr lang="es-MX" sz="3000" kern="1200" dirty="0"/>
        </a:p>
      </dsp:txBody>
      <dsp:txXfrm>
        <a:off x="4241" y="0"/>
        <a:ext cx="2469058" cy="620688"/>
      </dsp:txXfrm>
    </dsp:sp>
    <dsp:sp modelId="{9372E554-17BC-401A-9D62-42E4BCF33EAC}">
      <dsp:nvSpPr>
        <dsp:cNvPr id="0" name=""/>
        <dsp:cNvSpPr/>
      </dsp:nvSpPr>
      <dsp:spPr>
        <a:xfrm>
          <a:off x="2226394" y="0"/>
          <a:ext cx="2469058" cy="62068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s-MX" sz="3000" kern="1200" dirty="0" smtClean="0"/>
            <a:t>Almacenar</a:t>
          </a:r>
          <a:endParaRPr lang="es-MX" sz="3000" kern="1200" dirty="0"/>
        </a:p>
      </dsp:txBody>
      <dsp:txXfrm>
        <a:off x="2226394" y="0"/>
        <a:ext cx="2469058" cy="620688"/>
      </dsp:txXfrm>
    </dsp:sp>
    <dsp:sp modelId="{2971CA4F-0B03-464A-96DA-55ED29524583}">
      <dsp:nvSpPr>
        <dsp:cNvPr id="0" name=""/>
        <dsp:cNvSpPr/>
      </dsp:nvSpPr>
      <dsp:spPr>
        <a:xfrm>
          <a:off x="4448547" y="0"/>
          <a:ext cx="2469058" cy="62068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s-MX" sz="3000" kern="1200" dirty="0" smtClean="0"/>
            <a:t>Distribuir</a:t>
          </a:r>
          <a:endParaRPr lang="es-MX" sz="3000" kern="1200" dirty="0"/>
        </a:p>
      </dsp:txBody>
      <dsp:txXfrm>
        <a:off x="4448547" y="0"/>
        <a:ext cx="2469058" cy="620688"/>
      </dsp:txXfrm>
    </dsp:sp>
    <dsp:sp modelId="{0D324C98-CC2B-482A-BB64-7E48C745A58E}">
      <dsp:nvSpPr>
        <dsp:cNvPr id="0" name=""/>
        <dsp:cNvSpPr/>
      </dsp:nvSpPr>
      <dsp:spPr>
        <a:xfrm>
          <a:off x="6670699" y="0"/>
          <a:ext cx="2469058" cy="62068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s-MX" sz="3000" kern="1200" dirty="0" smtClean="0"/>
            <a:t>Explotar</a:t>
          </a:r>
          <a:endParaRPr lang="es-MX" sz="3000" kern="1200" dirty="0"/>
        </a:p>
      </dsp:txBody>
      <dsp:txXfrm>
        <a:off x="6670699" y="0"/>
        <a:ext cx="2469058" cy="62068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Tree>
    <p:extLst>
      <p:ext uri="{BB962C8B-B14F-4D97-AF65-F5344CB8AC3E}">
        <p14:creationId xmlns:p14="http://schemas.microsoft.com/office/powerpoint/2010/main" xmlns="" val="27970954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xmlns="" val="2477144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xmlns="" val="271399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xmlns="" val="588552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xmlns="" val="654802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xmlns="" val="553358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xmlns="" val="528756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xmlns="" val="412850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49884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xmlns="" val="1870393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543C7C74-8A95-4DF0-BCC1-26EF9E7904B1}" type="datetimeFigureOut">
              <a:rPr lang="es-MX" smtClean="0"/>
              <a:pPr/>
              <a:t>29/08/2013</a:t>
            </a:fld>
            <a:endParaRPr lang="es-MX"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FEFB9A92-0428-46F2-AE76-AC2631153CFD}" type="slidenum">
              <a:rPr lang="es-MX" smtClean="0"/>
              <a:pPr/>
              <a:t>‹Nº›</a:t>
            </a:fld>
            <a:endParaRPr lang="es-MX" dirty="0"/>
          </a:p>
        </p:txBody>
      </p:sp>
    </p:spTree>
    <p:extLst>
      <p:ext uri="{BB962C8B-B14F-4D97-AF65-F5344CB8AC3E}">
        <p14:creationId xmlns:p14="http://schemas.microsoft.com/office/powerpoint/2010/main" xmlns="" val="3508349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cstate="print">
            <a:lum bright="70000" contrast="-70000"/>
            <a:extLst>
              <a:ext uri="{BEBA8EAE-BF5A-486C-A8C5-ECC9F3942E4B}">
                <a14:imgProps xmlns:a14="http://schemas.microsoft.com/office/drawing/2010/main" xmlns="">
                  <a14:imgLayer r:embed="rId14">
                    <a14:imgEffect>
                      <a14:colorTemperature colorTemp="7500"/>
                    </a14:imgEffect>
                    <a14:imgEffect>
                      <a14:saturation sat="75000"/>
                    </a14:imgEffect>
                  </a14:imgLayer>
                </a14:imgProps>
              </a:ext>
              <a:ext uri="{28A0092B-C50C-407E-A947-70E740481C1C}">
                <a14:useLocalDpi xmlns:a14="http://schemas.microsoft.com/office/drawing/2010/main" xmlns="" val="0"/>
              </a:ext>
            </a:extLst>
          </a:blip>
          <a:srcRect/>
          <a:stretch>
            <a:fillRect/>
          </a:stretch>
        </p:blipFill>
        <p:spPr bwMode="auto">
          <a:xfrm>
            <a:off x="2267744" y="1412776"/>
            <a:ext cx="4572508" cy="3766562"/>
          </a:xfrm>
          <a:prstGeom prst="rect">
            <a:avLst/>
          </a:prstGeom>
          <a:ln>
            <a:solidFill>
              <a:schemeClr val="bg1"/>
            </a:solidFill>
          </a:ln>
          <a:effectLst>
            <a:softEdge rad="317500"/>
          </a:effectLst>
        </p:spPr>
      </p:pic>
      <p:grpSp>
        <p:nvGrpSpPr>
          <p:cNvPr id="13" name="12 Grupo"/>
          <p:cNvGrpSpPr/>
          <p:nvPr userDrawn="1"/>
        </p:nvGrpSpPr>
        <p:grpSpPr>
          <a:xfrm>
            <a:off x="0" y="-1"/>
            <a:ext cx="9144000" cy="610912"/>
            <a:chOff x="222708" y="-2"/>
            <a:chExt cx="8921292" cy="1224137"/>
          </a:xfrm>
        </p:grpSpPr>
        <p:sp>
          <p:nvSpPr>
            <p:cNvPr id="11" name="10 Entrada manual"/>
            <p:cNvSpPr/>
            <p:nvPr/>
          </p:nvSpPr>
          <p:spPr>
            <a:xfrm rot="10800000">
              <a:off x="222708" y="53221"/>
              <a:ext cx="8907518" cy="1170914"/>
            </a:xfrm>
            <a:prstGeom prst="flowChartManualInp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Entrada manual"/>
            <p:cNvSpPr/>
            <p:nvPr/>
          </p:nvSpPr>
          <p:spPr>
            <a:xfrm rot="10800000">
              <a:off x="222708" y="-2"/>
              <a:ext cx="8921292" cy="1170913"/>
            </a:xfrm>
            <a:prstGeom prst="flowChartManualInp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dirty="0"/>
            </a:p>
          </p:txBody>
        </p:sp>
      </p:grpSp>
      <p:grpSp>
        <p:nvGrpSpPr>
          <p:cNvPr id="18" name="17 Grupo"/>
          <p:cNvGrpSpPr/>
          <p:nvPr userDrawn="1"/>
        </p:nvGrpSpPr>
        <p:grpSpPr>
          <a:xfrm>
            <a:off x="0" y="6381328"/>
            <a:ext cx="9144000" cy="476672"/>
            <a:chOff x="0" y="5129808"/>
            <a:chExt cx="9144000" cy="1728192"/>
          </a:xfrm>
        </p:grpSpPr>
        <p:sp>
          <p:nvSpPr>
            <p:cNvPr id="15" name="14 Entrada manual"/>
            <p:cNvSpPr/>
            <p:nvPr/>
          </p:nvSpPr>
          <p:spPr>
            <a:xfrm>
              <a:off x="8336" y="5129808"/>
              <a:ext cx="9135664" cy="1584176"/>
            </a:xfrm>
            <a:prstGeom prst="flowChartManualInp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Entrada manual"/>
            <p:cNvSpPr/>
            <p:nvPr/>
          </p:nvSpPr>
          <p:spPr>
            <a:xfrm>
              <a:off x="0" y="5273824"/>
              <a:ext cx="9144000" cy="1584176"/>
            </a:xfrm>
            <a:prstGeom prst="flowChartManualInp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dirty="0"/>
            </a:p>
          </p:txBody>
        </p:sp>
      </p:grpSp>
      <p:sp>
        <p:nvSpPr>
          <p:cNvPr id="19" name="18 CuadroTexto"/>
          <p:cNvSpPr txBox="1"/>
          <p:nvPr userDrawn="1"/>
        </p:nvSpPr>
        <p:spPr>
          <a:xfrm>
            <a:off x="4932040" y="96887"/>
            <a:ext cx="4197842" cy="307777"/>
          </a:xfrm>
          <a:prstGeom prst="rect">
            <a:avLst/>
          </a:prstGeom>
          <a:noFill/>
        </p:spPr>
        <p:txBody>
          <a:bodyPr wrap="square" rtlCol="0">
            <a:spAutoFit/>
          </a:bodyPr>
          <a:lstStyle/>
          <a:p>
            <a:pPr algn="ctr"/>
            <a:r>
              <a:rPr lang="es-MX" sz="1400" b="1" dirty="0" smtClean="0">
                <a:solidFill>
                  <a:schemeClr val="bg1"/>
                </a:solidFill>
                <a:latin typeface="Aharoni" pitchFamily="2" charset="-79"/>
                <a:cs typeface="Aharoni" pitchFamily="2" charset="-79"/>
              </a:rPr>
              <a:t>“INTEGRAR EXPERIENCIAS PARA PROGRESAR”</a:t>
            </a:r>
            <a:endParaRPr lang="es-MX" sz="1400" b="1" dirty="0">
              <a:solidFill>
                <a:schemeClr val="bg1"/>
              </a:solidFill>
              <a:latin typeface="Aharoni" pitchFamily="2" charset="-79"/>
              <a:cs typeface="Aharoni" pitchFamily="2" charset="-79"/>
            </a:endParaRPr>
          </a:p>
        </p:txBody>
      </p:sp>
      <p:sp>
        <p:nvSpPr>
          <p:cNvPr id="20" name="19 Rectángulo"/>
          <p:cNvSpPr/>
          <p:nvPr userDrawn="1"/>
        </p:nvSpPr>
        <p:spPr>
          <a:xfrm>
            <a:off x="1979712" y="6479723"/>
            <a:ext cx="5348730" cy="307777"/>
          </a:xfrm>
          <a:prstGeom prst="rect">
            <a:avLst/>
          </a:prstGeom>
        </p:spPr>
        <p:txBody>
          <a:bodyPr wrap="square">
            <a:spAutoFit/>
          </a:bodyPr>
          <a:lstStyle/>
          <a:p>
            <a:pPr algn="ctr"/>
            <a:r>
              <a:rPr lang="es-ES" sz="1400" b="1" kern="1200" dirty="0" smtClean="0">
                <a:solidFill>
                  <a:schemeClr val="bg1"/>
                </a:solidFill>
                <a:effectLst>
                  <a:outerShdw blurRad="38100" dist="38100" dir="2700000" algn="tl">
                    <a:srgbClr val="000000">
                      <a:alpha val="43137"/>
                    </a:srgbClr>
                  </a:outerShdw>
                </a:effectLst>
                <a:latin typeface="Aharoni" pitchFamily="2" charset="-79"/>
                <a:ea typeface="+mn-ea"/>
                <a:cs typeface="Aharoni" pitchFamily="2" charset="-79"/>
              </a:rPr>
              <a:t>XXIX</a:t>
            </a:r>
            <a:r>
              <a:rPr lang="es-ES" sz="1100" b="1" kern="1200" dirty="0" smtClean="0">
                <a:solidFill>
                  <a:schemeClr val="bg1"/>
                </a:solidFill>
                <a:effectLst>
                  <a:outerShdw blurRad="38100" dist="38100" dir="2700000" algn="tl">
                    <a:srgbClr val="000000">
                      <a:alpha val="43137"/>
                    </a:srgbClr>
                  </a:outerShdw>
                </a:effectLst>
                <a:latin typeface="Aharoni" pitchFamily="2" charset="-79"/>
                <a:ea typeface="+mn-ea"/>
                <a:cs typeface="Aharoni" pitchFamily="2" charset="-79"/>
              </a:rPr>
              <a:t> ENCUENTRO NACIONAL DE AUDITORES INTERNOS</a:t>
            </a:r>
            <a:endParaRPr lang="es-MX" sz="1100" b="1" kern="1200" dirty="0">
              <a:solidFill>
                <a:schemeClr val="bg1"/>
              </a:solidFill>
              <a:effectLst>
                <a:outerShdw blurRad="38100" dist="38100" dir="2700000" algn="tl">
                  <a:srgbClr val="000000">
                    <a:alpha val="43137"/>
                  </a:srgbClr>
                </a:outerShdw>
              </a:effectLst>
              <a:latin typeface="Aharoni" pitchFamily="2" charset="-79"/>
              <a:ea typeface="+mn-ea"/>
              <a:cs typeface="Aharoni" pitchFamily="2" charset="-79"/>
            </a:endParaRPr>
          </a:p>
        </p:txBody>
      </p:sp>
      <p:pic>
        <p:nvPicPr>
          <p:cNvPr id="23" name="Picture 392"/>
          <p:cNvPicPr>
            <a:picLocks noChangeAspect="1" noChangeArrowheads="1"/>
          </p:cNvPicPr>
          <p:nvPr userDrawn="1"/>
        </p:nvPicPr>
        <p:blipFill>
          <a:blip r:embed="rId15" cstate="print"/>
          <a:srcRect/>
          <a:stretch>
            <a:fillRect/>
          </a:stretch>
        </p:blipFill>
        <p:spPr bwMode="auto">
          <a:xfrm>
            <a:off x="116905" y="93593"/>
            <a:ext cx="1862808" cy="371440"/>
          </a:xfrm>
          <a:prstGeom prst="rect">
            <a:avLst/>
          </a:prstGeom>
          <a:noFill/>
          <a:ln w="9525">
            <a:noFill/>
            <a:miter lim="800000"/>
            <a:headEnd/>
            <a:tailEnd/>
          </a:ln>
          <a:effectLst>
            <a:glow rad="139700">
              <a:schemeClr val="bg1">
                <a:alpha val="40000"/>
              </a:schemeClr>
            </a:glow>
          </a:effectLst>
        </p:spPr>
      </p:pic>
      <p:pic>
        <p:nvPicPr>
          <p:cNvPr id="17" name="Imagen 2" descr="cid:image001.jpg@01CC8E7E.28C95B50"/>
          <p:cNvPicPr>
            <a:picLocks noChangeAspect="1" noChangeArrowheads="1"/>
          </p:cNvPicPr>
          <p:nvPr userDrawn="1"/>
        </p:nvPicPr>
        <p:blipFill>
          <a:blip r:embed="rId16" cstate="print"/>
          <a:srcRect/>
          <a:stretch>
            <a:fillRect/>
          </a:stretch>
        </p:blipFill>
        <p:spPr bwMode="auto">
          <a:xfrm>
            <a:off x="7659563" y="6531818"/>
            <a:ext cx="1304925" cy="209550"/>
          </a:xfrm>
          <a:prstGeom prst="rect">
            <a:avLst/>
          </a:prstGeom>
          <a:noFill/>
          <a:ln w="9525">
            <a:noFill/>
            <a:miter lim="800000"/>
            <a:headEnd/>
            <a:tailEnd/>
          </a:ln>
        </p:spPr>
      </p:pic>
    </p:spTree>
    <p:extLst>
      <p:ext uri="{BB962C8B-B14F-4D97-AF65-F5344CB8AC3E}">
        <p14:creationId xmlns:p14="http://schemas.microsoft.com/office/powerpoint/2010/main" xmlns="" val="3662053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rge.valencia@mazars.com.mx"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6.xml"/><Relationship Id="rId13" Type="http://schemas.openxmlformats.org/officeDocument/2006/relationships/hyperlink" Target="http://www.google.com.mx/url?sa=i&amp;rct=j&amp;q=olap%20cube&amp;source=images&amp;cd=&amp;cad=rja&amp;docid=wOUTn_bTKUEN6M&amp;tbnid=pO9EuxTeB1Hy2M:&amp;ved=0CAUQjRw&amp;url=http://www.bleent.com/ajout-dune-nouvelle-competence-cube-olap/&amp;ei=chcbUpanL--s2AX0oYCIBg&amp;bvm=bv.51156542,d.b2I&amp;psig=AFQjCNGV_iKpaecvB6YsNkHV1ED-LTGQ3Q&amp;ust=1377593558366346" TargetMode="External"/><Relationship Id="rId18" Type="http://schemas.openxmlformats.org/officeDocument/2006/relationships/image" Target="../media/image14.jpeg"/><Relationship Id="rId3" Type="http://schemas.openxmlformats.org/officeDocument/2006/relationships/image" Target="../media/image9.gif"/><Relationship Id="rId7" Type="http://schemas.openxmlformats.org/officeDocument/2006/relationships/diagramLayout" Target="../diagrams/layout6.xml"/><Relationship Id="rId12" Type="http://schemas.openxmlformats.org/officeDocument/2006/relationships/image" Target="../media/image11.png"/><Relationship Id="rId17" Type="http://schemas.openxmlformats.org/officeDocument/2006/relationships/hyperlink" Target="http://www.google.com.mx/url?sa=i&amp;rct=j&amp;q=reportes&amp;source=images&amp;cd=&amp;cad=rja&amp;docid=LkScm4oVXfhkMM&amp;tbnid=tah4a3zv5nRWWM:&amp;ved=0CAUQjRw&amp;url=http://saitenlinea.com/wiki/Reportes/ventas/resumen-de-facturas&amp;ei=fRkbUsumBseq2QW_-YCoCw&amp;bvm=bv.51156542,d.b2I&amp;psig=AFQjCNGOt0jBjLdi_f2_8usc--Q5A9mf-A&amp;ust=1377593905119204" TargetMode="External"/><Relationship Id="rId2" Type="http://schemas.openxmlformats.org/officeDocument/2006/relationships/hyperlink" Target="http://www.google.com.mx/url?sa=i&amp;rct=j&amp;q=engranes&amp;source=images&amp;cd=&amp;cad=rja&amp;docid=uDUVRdP7E-BsaM&amp;tbnid=N_fSdPwZGW0B9M:&amp;ved=0CAUQjRw&amp;url=http://www.tecnicosprofesionales.com.mx/Capacitacion.php&amp;ei=SQ4bUqHLLcn22AXNiIGQDw&amp;bvm=bv.51156542,d.b2I&amp;psig=AFQjCNHozqgzfKmJppk6wupVQG-8Oihd6g&amp;ust=1377591155256779" TargetMode="External"/><Relationship Id="rId16" Type="http://schemas.openxmlformats.org/officeDocument/2006/relationships/image" Target="../media/image13.jpeg"/><Relationship Id="rId20"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Data" Target="../diagrams/data6.xml"/><Relationship Id="rId11" Type="http://schemas.openxmlformats.org/officeDocument/2006/relationships/hyperlink" Target="http://www.google.com.mx/url?sa=i&amp;rct=j&amp;q=executive%20dashboard&amp;source=images&amp;cd=&amp;cad=rja&amp;docid=IZGCm7JMncaNgM&amp;tbnid=5ctEWZzo4evdkM:&amp;ved=0CAUQjRw&amp;url=http://www.cleverq.com/analytic-tools/executive-dashboard-software/&amp;ei=4xYbUq74FOTd2QWil4CgBg&amp;bvm=bv.51156542,d.b2I&amp;psig=AFQjCNF6uakhTz2qR4xBGDtZB7w3CWObYA&amp;ust=1377593362599727" TargetMode="External"/><Relationship Id="rId5" Type="http://schemas.openxmlformats.org/officeDocument/2006/relationships/hyperlink" Target="http://www.google.com.mx/url?sa=t&amp;rct=j&amp;q=etl&amp;source=web&amp;cd=1&amp;cad=rja&amp;sqi=2&amp;ved=0CDUQFjAA&amp;url=http://es.wikipedia.org/wiki/Extract,_transform_and_load&amp;ei=2uccUr-2N_SAygHgwoGAAw&amp;usg=AFQjCNHrh0ZpEgYI7NPvYQrttE8G8uYnZQ&amp;bvm=bv.51156542,d.aWc" TargetMode="External"/><Relationship Id="rId15" Type="http://schemas.openxmlformats.org/officeDocument/2006/relationships/hyperlink" Target="http://www.google.com.mx/url?sa=i&amp;rct=j&amp;q=data%20mining&amp;source=images&amp;cd=&amp;cad=rja&amp;docid=qAVjE1HiHuOFFM&amp;tbnid=33RMpo0yBsQZJM:&amp;ved=0CAUQjRw&amp;url=http://www.stratebi.com/data-mining&amp;ei=ZBgbUobjC4mH2AXD1oDgBA&amp;bvm=bv.51156542,d.b2I&amp;psig=AFQjCNHK-4TuXpLG9Jk3T4N6YjDDXY2tLw&amp;ust=1377593790094539" TargetMode="External"/><Relationship Id="rId10" Type="http://schemas.microsoft.com/office/2007/relationships/diagramDrawing" Target="../diagrams/drawing6.xml"/><Relationship Id="rId19" Type="http://schemas.openxmlformats.org/officeDocument/2006/relationships/hyperlink" Target="http://www.google.com.mx/url?sa=i&amp;rct=j&amp;q=distribucion&amp;source=images&amp;cd=&amp;cad=rja&amp;docid=ykPyHl6PvoHZUM&amp;tbnid=TN2rQgK8h4VjpM:&amp;ved=0CAUQjRw&amp;url=http://www.muycanal.com/2010/04/26/medpi-2010-la-feria-de-la-distribucion-de-nuevas-tecnologias&amp;ei=DB0bUvqLH4Tf2QXIz4H4DQ&amp;bvm=bv.51156542,d.b2I&amp;psig=AFQjCNH1IYCeI1g56qQqaRXusD5O2WlrJg&amp;ust=1377594875532136" TargetMode="External"/><Relationship Id="rId4" Type="http://schemas.openxmlformats.org/officeDocument/2006/relationships/image" Target="../media/image10.png"/><Relationship Id="rId9" Type="http://schemas.openxmlformats.org/officeDocument/2006/relationships/diagramColors" Target="../diagrams/colors6.xml"/><Relationship Id="rId1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mx/url?sa=i&amp;rct=j&amp;q=signo%20de%20interrogacion&amp;source=images&amp;cd=&amp;cad=rja&amp;docid=gmFWWm77VZfuVM&amp;tbnid=gk68LHqMFCZRyM:&amp;ved=0CAUQjRw&amp;url=http://es.123rf.com/photo_17792452_3d-gente--hombre-persona-con-un-gran-signo-de-interrogacion.html&amp;ei=FEcbUvuCK8fg2wW2w4DYCA&amp;bvm=bv.51156542,d.b2I&amp;psig=AFQjCNFan3TCRhEp9cEY1HWjYeqgKz5o0g&amp;ust=1377605633886015"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hyperlink" Target="mailto:jorge.valencia@mazars.com.mx"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hyperlink" Target="http://www.google.com.mx/url?sa=i&amp;rct=j&amp;q=automatizaci%C3%B3n%20con%20inteligencia%20de%20negocios&amp;source=images&amp;cd=&amp;cad=rja&amp;docid=QKKaPnyuPSCaEM&amp;tbnid=PiS5q1zv4Xw7HM:&amp;ved=0CAUQjRw&amp;url=http://www.grupocsi.com.do/index.php/soluciones-tecnologicas/soluciones/automatizacion-de-procesos&amp;ei=Y1ocUoCJJ4HB2wXP94C4Aw&amp;bvm=bv.51156542,d.cWc&amp;psig=AFQjCNEiRwIY9qswzKHIf47Myyej3LnAUQ&amp;ust=1377675283457602" TargetMode="Externa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www.google.com.mx/url?sa=i&amp;rct=j&amp;q=auditoria%20interna&amp;source=images&amp;cd=&amp;cad=rja&amp;docid=vNdQKidqqvZgYM&amp;tbnid=3TJSjuTzkSL7bM:&amp;ved=0CAUQjRw&amp;url=http://emplea.universia.es/informacion/sectores_profesionales/auditoria_consultoria/interna/&amp;ei=GksbUsu1I8ag2gXdgIHgCQ&amp;bvm=bv.51156542,d.b2I&amp;psig=AFQjCNFX4kg39MvdmDB4q5c9iec81lx-gA&amp;ust=137760659026621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xfrm>
            <a:off x="467544" y="1340768"/>
            <a:ext cx="8280920" cy="2016224"/>
          </a:xfrm>
          <a:effectLst>
            <a:glow rad="228600">
              <a:schemeClr val="accent1">
                <a:satMod val="175000"/>
                <a:alpha val="40000"/>
              </a:schemeClr>
            </a:glow>
            <a:innerShdw blurRad="63500" dist="50800" dir="18900000">
              <a:prstClr val="black">
                <a:alpha val="50000"/>
              </a:prstClr>
            </a:inn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noAutofit/>
          </a:bodyPr>
          <a:lstStyle/>
          <a:p>
            <a:r>
              <a:rPr lang="es-MX" sz="4000" b="1" i="1" dirty="0" smtClean="0"/>
              <a:t>Eficientar la Auditoría Interna Mediante la Automatización</a:t>
            </a:r>
            <a:endParaRPr lang="es-MX" sz="4000" b="1" i="1" dirty="0">
              <a:solidFill>
                <a:schemeClr val="bg1"/>
              </a:solidFill>
            </a:endParaRPr>
          </a:p>
        </p:txBody>
      </p:sp>
      <p:sp>
        <p:nvSpPr>
          <p:cNvPr id="7" name="2 Subtítulo"/>
          <p:cNvSpPr>
            <a:spLocks noGrp="1"/>
          </p:cNvSpPr>
          <p:nvPr>
            <p:ph type="subTitle" idx="1"/>
          </p:nvPr>
        </p:nvSpPr>
        <p:spPr>
          <a:xfrm>
            <a:off x="3779912" y="4077072"/>
            <a:ext cx="5144616" cy="2376264"/>
          </a:xfrm>
        </p:spPr>
        <p:txBody>
          <a:bodyPr>
            <a:normAutofit/>
          </a:bodyPr>
          <a:lstStyle/>
          <a:p>
            <a:r>
              <a:rPr lang="es-ES" sz="2400" b="1" i="1" dirty="0" smtClean="0">
                <a:solidFill>
                  <a:srgbClr val="0070C0"/>
                </a:solidFill>
                <a:latin typeface="Arial" pitchFamily="34" charset="0"/>
                <a:cs typeface="Arial" pitchFamily="34" charset="0"/>
              </a:rPr>
              <a:t>Jorge Valencia del Toro</a:t>
            </a:r>
          </a:p>
          <a:p>
            <a:r>
              <a:rPr lang="es-ES" sz="2400" b="1" i="1" dirty="0" smtClean="0">
                <a:solidFill>
                  <a:srgbClr val="0070C0"/>
                </a:solidFill>
                <a:latin typeface="Arial" pitchFamily="34" charset="0"/>
                <a:cs typeface="Arial" pitchFamily="34" charset="0"/>
              </a:rPr>
              <a:t>Socio de Consultoría</a:t>
            </a:r>
          </a:p>
          <a:p>
            <a:r>
              <a:rPr lang="es-ES" sz="2400" b="1" i="1" dirty="0" smtClean="0">
                <a:solidFill>
                  <a:srgbClr val="0070C0"/>
                </a:solidFill>
                <a:latin typeface="Arial" pitchFamily="34" charset="0"/>
                <a:cs typeface="Arial" pitchFamily="34" charset="0"/>
              </a:rPr>
              <a:t>MAZARS en México</a:t>
            </a:r>
          </a:p>
          <a:p>
            <a:r>
              <a:rPr lang="es-ES" sz="2400" b="1" i="1" dirty="0" smtClean="0">
                <a:solidFill>
                  <a:schemeClr val="tx1">
                    <a:lumMod val="75000"/>
                    <a:lumOff val="25000"/>
                  </a:schemeClr>
                </a:solidFill>
                <a:latin typeface="Arial" pitchFamily="34" charset="0"/>
                <a:cs typeface="Arial" pitchFamily="34" charset="0"/>
                <a:hlinkClick r:id="rId2"/>
              </a:rPr>
              <a:t>jorge.valencia@mazars.com.mx</a:t>
            </a:r>
            <a:endParaRPr lang="es-ES" sz="2400" b="1" i="1" dirty="0" smtClean="0">
              <a:solidFill>
                <a:schemeClr val="tx1">
                  <a:lumMod val="75000"/>
                  <a:lumOff val="25000"/>
                </a:schemeClr>
              </a:solidFill>
              <a:latin typeface="Arial" pitchFamily="34" charset="0"/>
              <a:cs typeface="Arial" pitchFamily="34" charset="0"/>
            </a:endParaRPr>
          </a:p>
          <a:p>
            <a:pPr algn="r">
              <a:spcBef>
                <a:spcPts val="1200"/>
              </a:spcBef>
            </a:pPr>
            <a:r>
              <a:rPr lang="es-ES" sz="1900" b="1" i="1" dirty="0" smtClean="0">
                <a:solidFill>
                  <a:srgbClr val="0070C0"/>
                </a:solidFill>
                <a:latin typeface="Arial" pitchFamily="34" charset="0"/>
                <a:cs typeface="Arial" pitchFamily="34" charset="0"/>
              </a:rPr>
              <a:t>Agosto 2013</a:t>
            </a:r>
            <a:endParaRPr lang="es-MX"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13" y="4947245"/>
            <a:ext cx="7772400" cy="1362075"/>
          </a:xfrm>
        </p:spPr>
        <p:txBody>
          <a:bodyPr/>
          <a:lstStyle/>
          <a:p>
            <a:pPr algn="ctr"/>
            <a:r>
              <a:rPr lang="es-MX" i="1" dirty="0" smtClean="0">
                <a:solidFill>
                  <a:srgbClr val="0033CC"/>
                </a:solidFill>
                <a:effectLst>
                  <a:outerShdw blurRad="38100" dist="38100" dir="2700000" algn="tl">
                    <a:srgbClr val="000000">
                      <a:alpha val="43137"/>
                    </a:srgbClr>
                  </a:outerShdw>
                </a:effectLst>
              </a:rPr>
              <a:t>INFORMACIÓN Y CONOCIMIENTO</a:t>
            </a:r>
            <a:endParaRPr lang="es-MX" i="1" dirty="0">
              <a:solidFill>
                <a:srgbClr val="0033CC"/>
              </a:solidFill>
              <a:effectLst>
                <a:outerShdw blurRad="38100" dist="38100" dir="2700000" algn="tl">
                  <a:srgbClr val="000000">
                    <a:alpha val="43137"/>
                  </a:srgbClr>
                </a:outerShdw>
              </a:effectLst>
            </a:endParaRPr>
          </a:p>
        </p:txBody>
      </p:sp>
      <p:pic>
        <p:nvPicPr>
          <p:cNvPr id="37890" name="Picture 2" descr="C:\Users\jorge.valencia\Pictures\Mis imágenes\conocimiento.jpg"/>
          <p:cNvPicPr>
            <a:picLocks noChangeAspect="1" noChangeArrowheads="1"/>
          </p:cNvPicPr>
          <p:nvPr/>
        </p:nvPicPr>
        <p:blipFill>
          <a:blip r:embed="rId2" cstate="print"/>
          <a:srcRect/>
          <a:stretch>
            <a:fillRect/>
          </a:stretch>
        </p:blipFill>
        <p:spPr bwMode="auto">
          <a:xfrm>
            <a:off x="2610425" y="764704"/>
            <a:ext cx="3905791" cy="388843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rot="16200000">
            <a:off x="1971080" y="5044256"/>
            <a:ext cx="1152128" cy="369888"/>
          </a:xfrm>
          <a:prstGeom prst="rect">
            <a:avLst/>
          </a:prstGeom>
          <a:noFill/>
          <a:ln w="12700">
            <a:solidFill>
              <a:srgbClr val="000000"/>
            </a:solidFill>
            <a:miter lim="800000"/>
            <a:headEnd/>
            <a:tailEnd/>
          </a:ln>
        </p:spPr>
        <p:txBody>
          <a:bodyPr wrap="none" lIns="85725" tIns="42862" rIns="85725" bIns="42862" anchor="ctr"/>
          <a:lstStyle/>
          <a:p>
            <a:pPr algn="ctr" defTabSz="801688"/>
            <a:r>
              <a:rPr lang="es-ES_tradnl" sz="1900" b="1" dirty="0" smtClean="0">
                <a:solidFill>
                  <a:schemeClr val="tx2"/>
                </a:solidFill>
                <a:latin typeface="Book Antiqua" pitchFamily="18" charset="0"/>
              </a:rPr>
              <a:t>Procesos</a:t>
            </a:r>
            <a:endParaRPr lang="es-ES_tradnl" sz="1900" b="1" dirty="0">
              <a:solidFill>
                <a:schemeClr val="tx2"/>
              </a:solidFill>
              <a:latin typeface="Book Antiqua" pitchFamily="18" charset="0"/>
            </a:endParaRPr>
          </a:p>
        </p:txBody>
      </p:sp>
      <p:grpSp>
        <p:nvGrpSpPr>
          <p:cNvPr id="2" name="Group 4"/>
          <p:cNvGrpSpPr>
            <a:grpSpLocks/>
          </p:cNvGrpSpPr>
          <p:nvPr/>
        </p:nvGrpSpPr>
        <p:grpSpPr bwMode="auto">
          <a:xfrm>
            <a:off x="3008313" y="3149625"/>
            <a:ext cx="2717800" cy="877887"/>
            <a:chOff x="1895" y="2279"/>
            <a:chExt cx="1712" cy="507"/>
          </a:xfrm>
        </p:grpSpPr>
        <p:sp>
          <p:nvSpPr>
            <p:cNvPr id="5" name="Freeform 5"/>
            <p:cNvSpPr>
              <a:spLocks/>
            </p:cNvSpPr>
            <p:nvPr/>
          </p:nvSpPr>
          <p:spPr bwMode="auto">
            <a:xfrm>
              <a:off x="3269" y="2279"/>
              <a:ext cx="338" cy="507"/>
            </a:xfrm>
            <a:custGeom>
              <a:avLst/>
              <a:gdLst>
                <a:gd name="T0" fmla="*/ 172 w 338"/>
                <a:gd name="T1" fmla="*/ 506 h 507"/>
                <a:gd name="T2" fmla="*/ 0 w 338"/>
                <a:gd name="T3" fmla="*/ 177 h 507"/>
                <a:gd name="T4" fmla="*/ 126 w 338"/>
                <a:gd name="T5" fmla="*/ 0 h 507"/>
                <a:gd name="T6" fmla="*/ 337 w 338"/>
                <a:gd name="T7" fmla="*/ 279 h 507"/>
                <a:gd name="T8" fmla="*/ 172 w 338"/>
                <a:gd name="T9" fmla="*/ 506 h 507"/>
                <a:gd name="T10" fmla="*/ 0 60000 65536"/>
                <a:gd name="T11" fmla="*/ 0 60000 65536"/>
                <a:gd name="T12" fmla="*/ 0 60000 65536"/>
                <a:gd name="T13" fmla="*/ 0 60000 65536"/>
                <a:gd name="T14" fmla="*/ 0 60000 65536"/>
                <a:gd name="T15" fmla="*/ 0 w 338"/>
                <a:gd name="T16" fmla="*/ 0 h 507"/>
                <a:gd name="T17" fmla="*/ 338 w 338"/>
                <a:gd name="T18" fmla="*/ 507 h 507"/>
              </a:gdLst>
              <a:ahLst/>
              <a:cxnLst>
                <a:cxn ang="T10">
                  <a:pos x="T0" y="T1"/>
                </a:cxn>
                <a:cxn ang="T11">
                  <a:pos x="T2" y="T3"/>
                </a:cxn>
                <a:cxn ang="T12">
                  <a:pos x="T4" y="T5"/>
                </a:cxn>
                <a:cxn ang="T13">
                  <a:pos x="T6" y="T7"/>
                </a:cxn>
                <a:cxn ang="T14">
                  <a:pos x="T8" y="T9"/>
                </a:cxn>
              </a:cxnLst>
              <a:rect l="T15" t="T16" r="T17" b="T18"/>
              <a:pathLst>
                <a:path w="338" h="507">
                  <a:moveTo>
                    <a:pt x="172" y="506"/>
                  </a:moveTo>
                  <a:lnTo>
                    <a:pt x="0" y="177"/>
                  </a:lnTo>
                  <a:lnTo>
                    <a:pt x="126" y="0"/>
                  </a:lnTo>
                  <a:lnTo>
                    <a:pt x="337" y="279"/>
                  </a:lnTo>
                  <a:lnTo>
                    <a:pt x="172" y="506"/>
                  </a:lnTo>
                </a:path>
              </a:pathLst>
            </a:custGeom>
            <a:solidFill>
              <a:srgbClr val="FF6080"/>
            </a:solidFill>
            <a:ln w="12700" cap="rnd" cmpd="sng">
              <a:solidFill>
                <a:srgbClr val="000000"/>
              </a:solidFill>
              <a:prstDash val="solid"/>
              <a:round/>
              <a:headEnd type="none" w="med" len="med"/>
              <a:tailEnd type="none" w="med" len="med"/>
            </a:ln>
          </p:spPr>
          <p:txBody>
            <a:bodyPr/>
            <a:lstStyle/>
            <a:p>
              <a:endParaRPr lang="es-MX" dirty="0"/>
            </a:p>
          </p:txBody>
        </p:sp>
        <p:sp>
          <p:nvSpPr>
            <p:cNvPr id="6" name="Freeform 6"/>
            <p:cNvSpPr>
              <a:spLocks/>
            </p:cNvSpPr>
            <p:nvPr/>
          </p:nvSpPr>
          <p:spPr bwMode="auto">
            <a:xfrm>
              <a:off x="2065" y="2279"/>
              <a:ext cx="1332" cy="180"/>
            </a:xfrm>
            <a:custGeom>
              <a:avLst/>
              <a:gdLst>
                <a:gd name="T0" fmla="*/ 0 w 1332"/>
                <a:gd name="T1" fmla="*/ 179 h 180"/>
                <a:gd name="T2" fmla="*/ 1206 w 1332"/>
                <a:gd name="T3" fmla="*/ 179 h 180"/>
                <a:gd name="T4" fmla="*/ 1331 w 1332"/>
                <a:gd name="T5" fmla="*/ 0 h 180"/>
                <a:gd name="T6" fmla="*/ 238 w 1332"/>
                <a:gd name="T7" fmla="*/ 1 h 180"/>
                <a:gd name="T8" fmla="*/ 0 w 1332"/>
                <a:gd name="T9" fmla="*/ 179 h 180"/>
                <a:gd name="T10" fmla="*/ 0 60000 65536"/>
                <a:gd name="T11" fmla="*/ 0 60000 65536"/>
                <a:gd name="T12" fmla="*/ 0 60000 65536"/>
                <a:gd name="T13" fmla="*/ 0 60000 65536"/>
                <a:gd name="T14" fmla="*/ 0 60000 65536"/>
                <a:gd name="T15" fmla="*/ 0 w 1332"/>
                <a:gd name="T16" fmla="*/ 0 h 180"/>
                <a:gd name="T17" fmla="*/ 1332 w 1332"/>
                <a:gd name="T18" fmla="*/ 180 h 180"/>
              </a:gdLst>
              <a:ahLst/>
              <a:cxnLst>
                <a:cxn ang="T10">
                  <a:pos x="T0" y="T1"/>
                </a:cxn>
                <a:cxn ang="T11">
                  <a:pos x="T2" y="T3"/>
                </a:cxn>
                <a:cxn ang="T12">
                  <a:pos x="T4" y="T5"/>
                </a:cxn>
                <a:cxn ang="T13">
                  <a:pos x="T6" y="T7"/>
                </a:cxn>
                <a:cxn ang="T14">
                  <a:pos x="T8" y="T9"/>
                </a:cxn>
              </a:cxnLst>
              <a:rect l="T15" t="T16" r="T17" b="T18"/>
              <a:pathLst>
                <a:path w="1332" h="180">
                  <a:moveTo>
                    <a:pt x="0" y="179"/>
                  </a:moveTo>
                  <a:lnTo>
                    <a:pt x="1206" y="179"/>
                  </a:lnTo>
                  <a:lnTo>
                    <a:pt x="1331" y="0"/>
                  </a:lnTo>
                  <a:lnTo>
                    <a:pt x="238" y="1"/>
                  </a:lnTo>
                  <a:lnTo>
                    <a:pt x="0" y="179"/>
                  </a:lnTo>
                </a:path>
              </a:pathLst>
            </a:custGeom>
            <a:solidFill>
              <a:srgbClr val="800000"/>
            </a:solidFill>
            <a:ln w="12700" cap="rnd" cmpd="sng">
              <a:solidFill>
                <a:srgbClr val="000000"/>
              </a:solidFill>
              <a:prstDash val="solid"/>
              <a:round/>
              <a:headEnd type="none" w="med" len="med"/>
              <a:tailEnd type="none" w="med" len="med"/>
            </a:ln>
          </p:spPr>
          <p:txBody>
            <a:bodyPr/>
            <a:lstStyle/>
            <a:p>
              <a:endParaRPr lang="es-MX" dirty="0"/>
            </a:p>
          </p:txBody>
        </p:sp>
        <p:sp>
          <p:nvSpPr>
            <p:cNvPr id="7" name="Freeform 7"/>
            <p:cNvSpPr>
              <a:spLocks/>
            </p:cNvSpPr>
            <p:nvPr/>
          </p:nvSpPr>
          <p:spPr bwMode="auto">
            <a:xfrm>
              <a:off x="1895" y="2456"/>
              <a:ext cx="1546" cy="330"/>
            </a:xfrm>
            <a:custGeom>
              <a:avLst/>
              <a:gdLst>
                <a:gd name="T0" fmla="*/ 0 w 1546"/>
                <a:gd name="T1" fmla="*/ 329 h 330"/>
                <a:gd name="T2" fmla="*/ 1545 w 1546"/>
                <a:gd name="T3" fmla="*/ 329 h 330"/>
                <a:gd name="T4" fmla="*/ 1374 w 1546"/>
                <a:gd name="T5" fmla="*/ 0 h 330"/>
                <a:gd name="T6" fmla="*/ 169 w 1546"/>
                <a:gd name="T7" fmla="*/ 0 h 330"/>
                <a:gd name="T8" fmla="*/ 0 w 1546"/>
                <a:gd name="T9" fmla="*/ 329 h 330"/>
                <a:gd name="T10" fmla="*/ 0 60000 65536"/>
                <a:gd name="T11" fmla="*/ 0 60000 65536"/>
                <a:gd name="T12" fmla="*/ 0 60000 65536"/>
                <a:gd name="T13" fmla="*/ 0 60000 65536"/>
                <a:gd name="T14" fmla="*/ 0 60000 65536"/>
                <a:gd name="T15" fmla="*/ 0 w 1546"/>
                <a:gd name="T16" fmla="*/ 0 h 330"/>
                <a:gd name="T17" fmla="*/ 1546 w 1546"/>
                <a:gd name="T18" fmla="*/ 330 h 330"/>
              </a:gdLst>
              <a:ahLst/>
              <a:cxnLst>
                <a:cxn ang="T10">
                  <a:pos x="T0" y="T1"/>
                </a:cxn>
                <a:cxn ang="T11">
                  <a:pos x="T2" y="T3"/>
                </a:cxn>
                <a:cxn ang="T12">
                  <a:pos x="T4" y="T5"/>
                </a:cxn>
                <a:cxn ang="T13">
                  <a:pos x="T6" y="T7"/>
                </a:cxn>
                <a:cxn ang="T14">
                  <a:pos x="T8" y="T9"/>
                </a:cxn>
              </a:cxnLst>
              <a:rect l="T15" t="T16" r="T17" b="T18"/>
              <a:pathLst>
                <a:path w="1546" h="330">
                  <a:moveTo>
                    <a:pt x="0" y="329"/>
                  </a:moveTo>
                  <a:lnTo>
                    <a:pt x="1545" y="329"/>
                  </a:lnTo>
                  <a:lnTo>
                    <a:pt x="1374" y="0"/>
                  </a:lnTo>
                  <a:lnTo>
                    <a:pt x="169" y="0"/>
                  </a:lnTo>
                  <a:lnTo>
                    <a:pt x="0" y="329"/>
                  </a:lnTo>
                </a:path>
              </a:pathLst>
            </a:custGeom>
            <a:solidFill>
              <a:srgbClr val="FF0020"/>
            </a:solidFill>
            <a:ln w="12700" cap="rnd" cmpd="sng">
              <a:solidFill>
                <a:srgbClr val="000000"/>
              </a:solidFill>
              <a:prstDash val="solid"/>
              <a:round/>
              <a:headEnd type="none" w="med" len="med"/>
              <a:tailEnd type="none" w="med" len="med"/>
            </a:ln>
          </p:spPr>
          <p:txBody>
            <a:bodyPr/>
            <a:lstStyle/>
            <a:p>
              <a:endParaRPr lang="es-MX" dirty="0"/>
            </a:p>
          </p:txBody>
        </p:sp>
      </p:grpSp>
      <p:grpSp>
        <p:nvGrpSpPr>
          <p:cNvPr id="4" name="Group 8"/>
          <p:cNvGrpSpPr>
            <a:grpSpLocks/>
          </p:cNvGrpSpPr>
          <p:nvPr/>
        </p:nvGrpSpPr>
        <p:grpSpPr bwMode="auto">
          <a:xfrm>
            <a:off x="3321050" y="2654325"/>
            <a:ext cx="2017713" cy="696912"/>
            <a:chOff x="2092" y="1967"/>
            <a:chExt cx="1271" cy="439"/>
          </a:xfrm>
        </p:grpSpPr>
        <p:sp>
          <p:nvSpPr>
            <p:cNvPr id="9" name="Freeform 9"/>
            <p:cNvSpPr>
              <a:spLocks/>
            </p:cNvSpPr>
            <p:nvPr/>
          </p:nvSpPr>
          <p:spPr bwMode="auto">
            <a:xfrm>
              <a:off x="3070" y="1967"/>
              <a:ext cx="293" cy="437"/>
            </a:xfrm>
            <a:custGeom>
              <a:avLst/>
              <a:gdLst>
                <a:gd name="T0" fmla="*/ 0 w 293"/>
                <a:gd name="T1" fmla="*/ 120 h 437"/>
                <a:gd name="T2" fmla="*/ 174 w 293"/>
                <a:gd name="T3" fmla="*/ 436 h 437"/>
                <a:gd name="T4" fmla="*/ 292 w 293"/>
                <a:gd name="T5" fmla="*/ 274 h 437"/>
                <a:gd name="T6" fmla="*/ 85 w 293"/>
                <a:gd name="T7" fmla="*/ 0 h 437"/>
                <a:gd name="T8" fmla="*/ 0 w 293"/>
                <a:gd name="T9" fmla="*/ 120 h 437"/>
                <a:gd name="T10" fmla="*/ 0 60000 65536"/>
                <a:gd name="T11" fmla="*/ 0 60000 65536"/>
                <a:gd name="T12" fmla="*/ 0 60000 65536"/>
                <a:gd name="T13" fmla="*/ 0 60000 65536"/>
                <a:gd name="T14" fmla="*/ 0 60000 65536"/>
                <a:gd name="T15" fmla="*/ 0 w 293"/>
                <a:gd name="T16" fmla="*/ 0 h 437"/>
                <a:gd name="T17" fmla="*/ 293 w 293"/>
                <a:gd name="T18" fmla="*/ 437 h 437"/>
              </a:gdLst>
              <a:ahLst/>
              <a:cxnLst>
                <a:cxn ang="T10">
                  <a:pos x="T0" y="T1"/>
                </a:cxn>
                <a:cxn ang="T11">
                  <a:pos x="T2" y="T3"/>
                </a:cxn>
                <a:cxn ang="T12">
                  <a:pos x="T4" y="T5"/>
                </a:cxn>
                <a:cxn ang="T13">
                  <a:pos x="T6" y="T7"/>
                </a:cxn>
                <a:cxn ang="T14">
                  <a:pos x="T8" y="T9"/>
                </a:cxn>
              </a:cxnLst>
              <a:rect l="T15" t="T16" r="T17" b="T18"/>
              <a:pathLst>
                <a:path w="293" h="437">
                  <a:moveTo>
                    <a:pt x="0" y="120"/>
                  </a:moveTo>
                  <a:lnTo>
                    <a:pt x="174" y="436"/>
                  </a:lnTo>
                  <a:lnTo>
                    <a:pt x="292" y="274"/>
                  </a:lnTo>
                  <a:lnTo>
                    <a:pt x="85" y="0"/>
                  </a:lnTo>
                  <a:lnTo>
                    <a:pt x="0" y="120"/>
                  </a:lnTo>
                </a:path>
              </a:pathLst>
            </a:custGeom>
            <a:solidFill>
              <a:srgbClr val="C060FF"/>
            </a:solidFill>
            <a:ln w="12700" cap="rnd" cmpd="sng">
              <a:solidFill>
                <a:srgbClr val="000000"/>
              </a:solidFill>
              <a:prstDash val="solid"/>
              <a:round/>
              <a:headEnd type="none" w="med" len="med"/>
              <a:tailEnd type="none" w="med" len="med"/>
            </a:ln>
          </p:spPr>
          <p:txBody>
            <a:bodyPr/>
            <a:lstStyle/>
            <a:p>
              <a:endParaRPr lang="es-MX" dirty="0"/>
            </a:p>
          </p:txBody>
        </p:sp>
        <p:sp>
          <p:nvSpPr>
            <p:cNvPr id="10" name="Freeform 10"/>
            <p:cNvSpPr>
              <a:spLocks/>
            </p:cNvSpPr>
            <p:nvPr/>
          </p:nvSpPr>
          <p:spPr bwMode="auto">
            <a:xfrm>
              <a:off x="2264" y="1967"/>
              <a:ext cx="891" cy="120"/>
            </a:xfrm>
            <a:custGeom>
              <a:avLst/>
              <a:gdLst>
                <a:gd name="T0" fmla="*/ 0 w 891"/>
                <a:gd name="T1" fmla="*/ 119 h 120"/>
                <a:gd name="T2" fmla="*/ 806 w 891"/>
                <a:gd name="T3" fmla="*/ 119 h 120"/>
                <a:gd name="T4" fmla="*/ 890 w 891"/>
                <a:gd name="T5" fmla="*/ 0 h 120"/>
                <a:gd name="T6" fmla="*/ 225 w 891"/>
                <a:gd name="T7" fmla="*/ 0 h 120"/>
                <a:gd name="T8" fmla="*/ 0 w 891"/>
                <a:gd name="T9" fmla="*/ 119 h 120"/>
                <a:gd name="T10" fmla="*/ 0 60000 65536"/>
                <a:gd name="T11" fmla="*/ 0 60000 65536"/>
                <a:gd name="T12" fmla="*/ 0 60000 65536"/>
                <a:gd name="T13" fmla="*/ 0 60000 65536"/>
                <a:gd name="T14" fmla="*/ 0 60000 65536"/>
                <a:gd name="T15" fmla="*/ 0 w 891"/>
                <a:gd name="T16" fmla="*/ 0 h 120"/>
                <a:gd name="T17" fmla="*/ 891 w 891"/>
                <a:gd name="T18" fmla="*/ 120 h 120"/>
              </a:gdLst>
              <a:ahLst/>
              <a:cxnLst>
                <a:cxn ang="T10">
                  <a:pos x="T0" y="T1"/>
                </a:cxn>
                <a:cxn ang="T11">
                  <a:pos x="T2" y="T3"/>
                </a:cxn>
                <a:cxn ang="T12">
                  <a:pos x="T4" y="T5"/>
                </a:cxn>
                <a:cxn ang="T13">
                  <a:pos x="T6" y="T7"/>
                </a:cxn>
                <a:cxn ang="T14">
                  <a:pos x="T8" y="T9"/>
                </a:cxn>
              </a:cxnLst>
              <a:rect l="T15" t="T16" r="T17" b="T18"/>
              <a:pathLst>
                <a:path w="891" h="120">
                  <a:moveTo>
                    <a:pt x="0" y="119"/>
                  </a:moveTo>
                  <a:lnTo>
                    <a:pt x="806" y="119"/>
                  </a:lnTo>
                  <a:lnTo>
                    <a:pt x="890" y="0"/>
                  </a:lnTo>
                  <a:lnTo>
                    <a:pt x="225" y="0"/>
                  </a:lnTo>
                  <a:lnTo>
                    <a:pt x="0" y="119"/>
                  </a:lnTo>
                </a:path>
              </a:pathLst>
            </a:custGeom>
            <a:solidFill>
              <a:srgbClr val="6000A0"/>
            </a:solidFill>
            <a:ln w="12700" cap="rnd" cmpd="sng">
              <a:solidFill>
                <a:srgbClr val="000000"/>
              </a:solidFill>
              <a:prstDash val="solid"/>
              <a:round/>
              <a:headEnd type="none" w="med" len="med"/>
              <a:tailEnd type="none" w="med" len="med"/>
            </a:ln>
          </p:spPr>
          <p:txBody>
            <a:bodyPr/>
            <a:lstStyle/>
            <a:p>
              <a:endParaRPr lang="es-MX" dirty="0"/>
            </a:p>
          </p:txBody>
        </p:sp>
        <p:sp>
          <p:nvSpPr>
            <p:cNvPr id="11" name="Freeform 11"/>
            <p:cNvSpPr>
              <a:spLocks/>
            </p:cNvSpPr>
            <p:nvPr/>
          </p:nvSpPr>
          <p:spPr bwMode="auto">
            <a:xfrm>
              <a:off x="2092" y="2086"/>
              <a:ext cx="1152" cy="320"/>
            </a:xfrm>
            <a:custGeom>
              <a:avLst/>
              <a:gdLst>
                <a:gd name="T0" fmla="*/ 0 w 1152"/>
                <a:gd name="T1" fmla="*/ 319 h 320"/>
                <a:gd name="T2" fmla="*/ 1151 w 1152"/>
                <a:gd name="T3" fmla="*/ 319 h 320"/>
                <a:gd name="T4" fmla="*/ 977 w 1152"/>
                <a:gd name="T5" fmla="*/ 0 h 320"/>
                <a:gd name="T6" fmla="*/ 172 w 1152"/>
                <a:gd name="T7" fmla="*/ 0 h 320"/>
                <a:gd name="T8" fmla="*/ 0 w 1152"/>
                <a:gd name="T9" fmla="*/ 319 h 320"/>
                <a:gd name="T10" fmla="*/ 0 60000 65536"/>
                <a:gd name="T11" fmla="*/ 0 60000 65536"/>
                <a:gd name="T12" fmla="*/ 0 60000 65536"/>
                <a:gd name="T13" fmla="*/ 0 60000 65536"/>
                <a:gd name="T14" fmla="*/ 0 60000 65536"/>
                <a:gd name="T15" fmla="*/ 0 w 1152"/>
                <a:gd name="T16" fmla="*/ 0 h 320"/>
                <a:gd name="T17" fmla="*/ 1152 w 1152"/>
                <a:gd name="T18" fmla="*/ 320 h 320"/>
              </a:gdLst>
              <a:ahLst/>
              <a:cxnLst>
                <a:cxn ang="T10">
                  <a:pos x="T0" y="T1"/>
                </a:cxn>
                <a:cxn ang="T11">
                  <a:pos x="T2" y="T3"/>
                </a:cxn>
                <a:cxn ang="T12">
                  <a:pos x="T4" y="T5"/>
                </a:cxn>
                <a:cxn ang="T13">
                  <a:pos x="T6" y="T7"/>
                </a:cxn>
                <a:cxn ang="T14">
                  <a:pos x="T8" y="T9"/>
                </a:cxn>
              </a:cxnLst>
              <a:rect l="T15" t="T16" r="T17" b="T18"/>
              <a:pathLst>
                <a:path w="1152" h="320">
                  <a:moveTo>
                    <a:pt x="0" y="319"/>
                  </a:moveTo>
                  <a:lnTo>
                    <a:pt x="1151" y="319"/>
                  </a:lnTo>
                  <a:lnTo>
                    <a:pt x="977" y="0"/>
                  </a:lnTo>
                  <a:lnTo>
                    <a:pt x="172" y="0"/>
                  </a:lnTo>
                  <a:lnTo>
                    <a:pt x="0" y="319"/>
                  </a:lnTo>
                </a:path>
              </a:pathLst>
            </a:custGeom>
            <a:solidFill>
              <a:srgbClr val="A040E0"/>
            </a:solidFill>
            <a:ln w="12700" cap="rnd" cmpd="sng">
              <a:solidFill>
                <a:srgbClr val="000000"/>
              </a:solidFill>
              <a:prstDash val="solid"/>
              <a:round/>
              <a:headEnd type="none" w="med" len="med"/>
              <a:tailEnd type="none" w="med" len="med"/>
            </a:ln>
          </p:spPr>
          <p:txBody>
            <a:bodyPr/>
            <a:lstStyle/>
            <a:p>
              <a:endParaRPr lang="es-MX" dirty="0"/>
            </a:p>
          </p:txBody>
        </p:sp>
      </p:grpSp>
      <p:grpSp>
        <p:nvGrpSpPr>
          <p:cNvPr id="8" name="Group 12"/>
          <p:cNvGrpSpPr>
            <a:grpSpLocks/>
          </p:cNvGrpSpPr>
          <p:nvPr/>
        </p:nvGrpSpPr>
        <p:grpSpPr bwMode="auto">
          <a:xfrm>
            <a:off x="3640138" y="2146325"/>
            <a:ext cx="1317625" cy="612775"/>
            <a:chOff x="2293" y="1647"/>
            <a:chExt cx="830" cy="386"/>
          </a:xfrm>
        </p:grpSpPr>
        <p:sp>
          <p:nvSpPr>
            <p:cNvPr id="13" name="Freeform 13"/>
            <p:cNvSpPr>
              <a:spLocks/>
            </p:cNvSpPr>
            <p:nvPr/>
          </p:nvSpPr>
          <p:spPr bwMode="auto">
            <a:xfrm>
              <a:off x="2869" y="1649"/>
              <a:ext cx="254" cy="384"/>
            </a:xfrm>
            <a:custGeom>
              <a:avLst/>
              <a:gdLst>
                <a:gd name="T0" fmla="*/ 173 w 254"/>
                <a:gd name="T1" fmla="*/ 383 h 384"/>
                <a:gd name="T2" fmla="*/ 253 w 254"/>
                <a:gd name="T3" fmla="*/ 273 h 384"/>
                <a:gd name="T4" fmla="*/ 44 w 254"/>
                <a:gd name="T5" fmla="*/ 0 h 384"/>
                <a:gd name="T6" fmla="*/ 0 w 254"/>
                <a:gd name="T7" fmla="*/ 58 h 384"/>
                <a:gd name="T8" fmla="*/ 173 w 254"/>
                <a:gd name="T9" fmla="*/ 383 h 384"/>
                <a:gd name="T10" fmla="*/ 0 60000 65536"/>
                <a:gd name="T11" fmla="*/ 0 60000 65536"/>
                <a:gd name="T12" fmla="*/ 0 60000 65536"/>
                <a:gd name="T13" fmla="*/ 0 60000 65536"/>
                <a:gd name="T14" fmla="*/ 0 60000 65536"/>
                <a:gd name="T15" fmla="*/ 0 w 254"/>
                <a:gd name="T16" fmla="*/ 0 h 384"/>
                <a:gd name="T17" fmla="*/ 254 w 254"/>
                <a:gd name="T18" fmla="*/ 384 h 384"/>
              </a:gdLst>
              <a:ahLst/>
              <a:cxnLst>
                <a:cxn ang="T10">
                  <a:pos x="T0" y="T1"/>
                </a:cxn>
                <a:cxn ang="T11">
                  <a:pos x="T2" y="T3"/>
                </a:cxn>
                <a:cxn ang="T12">
                  <a:pos x="T4" y="T5"/>
                </a:cxn>
                <a:cxn ang="T13">
                  <a:pos x="T6" y="T7"/>
                </a:cxn>
                <a:cxn ang="T14">
                  <a:pos x="T8" y="T9"/>
                </a:cxn>
              </a:cxnLst>
              <a:rect l="T15" t="T16" r="T17" b="T18"/>
              <a:pathLst>
                <a:path w="254" h="384">
                  <a:moveTo>
                    <a:pt x="173" y="383"/>
                  </a:moveTo>
                  <a:lnTo>
                    <a:pt x="253" y="273"/>
                  </a:lnTo>
                  <a:lnTo>
                    <a:pt x="44" y="0"/>
                  </a:lnTo>
                  <a:lnTo>
                    <a:pt x="0" y="58"/>
                  </a:lnTo>
                  <a:lnTo>
                    <a:pt x="173" y="383"/>
                  </a:lnTo>
                </a:path>
              </a:pathLst>
            </a:custGeom>
            <a:solidFill>
              <a:srgbClr val="FFA080"/>
            </a:solidFill>
            <a:ln w="12700" cap="rnd" cmpd="sng">
              <a:solidFill>
                <a:srgbClr val="000000"/>
              </a:solidFill>
              <a:prstDash val="solid"/>
              <a:round/>
              <a:headEnd type="none" w="med" len="med"/>
              <a:tailEnd type="none" w="med" len="med"/>
            </a:ln>
          </p:spPr>
          <p:txBody>
            <a:bodyPr/>
            <a:lstStyle/>
            <a:p>
              <a:endParaRPr lang="es-MX" dirty="0"/>
            </a:p>
          </p:txBody>
        </p:sp>
        <p:sp>
          <p:nvSpPr>
            <p:cNvPr id="14" name="Freeform 14"/>
            <p:cNvSpPr>
              <a:spLocks/>
            </p:cNvSpPr>
            <p:nvPr/>
          </p:nvSpPr>
          <p:spPr bwMode="auto">
            <a:xfrm>
              <a:off x="2468" y="1647"/>
              <a:ext cx="445" cy="59"/>
            </a:xfrm>
            <a:custGeom>
              <a:avLst/>
              <a:gdLst>
                <a:gd name="T0" fmla="*/ 0 w 445"/>
                <a:gd name="T1" fmla="*/ 58 h 59"/>
                <a:gd name="T2" fmla="*/ 400 w 445"/>
                <a:gd name="T3" fmla="*/ 58 h 59"/>
                <a:gd name="T4" fmla="*/ 444 w 445"/>
                <a:gd name="T5" fmla="*/ 0 h 59"/>
                <a:gd name="T6" fmla="*/ 139 w 445"/>
                <a:gd name="T7" fmla="*/ 0 h 59"/>
                <a:gd name="T8" fmla="*/ 0 w 445"/>
                <a:gd name="T9" fmla="*/ 58 h 59"/>
                <a:gd name="T10" fmla="*/ 0 60000 65536"/>
                <a:gd name="T11" fmla="*/ 0 60000 65536"/>
                <a:gd name="T12" fmla="*/ 0 60000 65536"/>
                <a:gd name="T13" fmla="*/ 0 60000 65536"/>
                <a:gd name="T14" fmla="*/ 0 60000 65536"/>
                <a:gd name="T15" fmla="*/ 0 w 445"/>
                <a:gd name="T16" fmla="*/ 0 h 59"/>
                <a:gd name="T17" fmla="*/ 445 w 445"/>
                <a:gd name="T18" fmla="*/ 59 h 59"/>
              </a:gdLst>
              <a:ahLst/>
              <a:cxnLst>
                <a:cxn ang="T10">
                  <a:pos x="T0" y="T1"/>
                </a:cxn>
                <a:cxn ang="T11">
                  <a:pos x="T2" y="T3"/>
                </a:cxn>
                <a:cxn ang="T12">
                  <a:pos x="T4" y="T5"/>
                </a:cxn>
                <a:cxn ang="T13">
                  <a:pos x="T6" y="T7"/>
                </a:cxn>
                <a:cxn ang="T14">
                  <a:pos x="T8" y="T9"/>
                </a:cxn>
              </a:cxnLst>
              <a:rect l="T15" t="T16" r="T17" b="T18"/>
              <a:pathLst>
                <a:path w="445" h="59">
                  <a:moveTo>
                    <a:pt x="0" y="58"/>
                  </a:moveTo>
                  <a:lnTo>
                    <a:pt x="400" y="58"/>
                  </a:lnTo>
                  <a:lnTo>
                    <a:pt x="444" y="0"/>
                  </a:lnTo>
                  <a:lnTo>
                    <a:pt x="139" y="0"/>
                  </a:lnTo>
                  <a:lnTo>
                    <a:pt x="0" y="58"/>
                  </a:lnTo>
                </a:path>
              </a:pathLst>
            </a:custGeom>
            <a:solidFill>
              <a:srgbClr val="C04000"/>
            </a:solidFill>
            <a:ln w="12700" cap="rnd" cmpd="sng">
              <a:solidFill>
                <a:srgbClr val="000000"/>
              </a:solidFill>
              <a:prstDash val="solid"/>
              <a:round/>
              <a:headEnd type="none" w="med" len="med"/>
              <a:tailEnd type="none" w="med" len="med"/>
            </a:ln>
          </p:spPr>
          <p:txBody>
            <a:bodyPr/>
            <a:lstStyle/>
            <a:p>
              <a:endParaRPr lang="es-MX" dirty="0"/>
            </a:p>
          </p:txBody>
        </p:sp>
        <p:sp>
          <p:nvSpPr>
            <p:cNvPr id="15" name="Freeform 15"/>
            <p:cNvSpPr>
              <a:spLocks/>
            </p:cNvSpPr>
            <p:nvPr/>
          </p:nvSpPr>
          <p:spPr bwMode="auto">
            <a:xfrm>
              <a:off x="2293" y="1705"/>
              <a:ext cx="750" cy="328"/>
            </a:xfrm>
            <a:custGeom>
              <a:avLst/>
              <a:gdLst>
                <a:gd name="T0" fmla="*/ 0 w 750"/>
                <a:gd name="T1" fmla="*/ 327 h 328"/>
                <a:gd name="T2" fmla="*/ 749 w 750"/>
                <a:gd name="T3" fmla="*/ 327 h 328"/>
                <a:gd name="T4" fmla="*/ 575 w 750"/>
                <a:gd name="T5" fmla="*/ 0 h 328"/>
                <a:gd name="T6" fmla="*/ 174 w 750"/>
                <a:gd name="T7" fmla="*/ 0 h 328"/>
                <a:gd name="T8" fmla="*/ 0 w 750"/>
                <a:gd name="T9" fmla="*/ 327 h 328"/>
                <a:gd name="T10" fmla="*/ 0 60000 65536"/>
                <a:gd name="T11" fmla="*/ 0 60000 65536"/>
                <a:gd name="T12" fmla="*/ 0 60000 65536"/>
                <a:gd name="T13" fmla="*/ 0 60000 65536"/>
                <a:gd name="T14" fmla="*/ 0 60000 65536"/>
                <a:gd name="T15" fmla="*/ 0 w 750"/>
                <a:gd name="T16" fmla="*/ 0 h 328"/>
                <a:gd name="T17" fmla="*/ 750 w 750"/>
                <a:gd name="T18" fmla="*/ 328 h 328"/>
              </a:gdLst>
              <a:ahLst/>
              <a:cxnLst>
                <a:cxn ang="T10">
                  <a:pos x="T0" y="T1"/>
                </a:cxn>
                <a:cxn ang="T11">
                  <a:pos x="T2" y="T3"/>
                </a:cxn>
                <a:cxn ang="T12">
                  <a:pos x="T4" y="T5"/>
                </a:cxn>
                <a:cxn ang="T13">
                  <a:pos x="T6" y="T7"/>
                </a:cxn>
                <a:cxn ang="T14">
                  <a:pos x="T8" y="T9"/>
                </a:cxn>
              </a:cxnLst>
              <a:rect l="T15" t="T16" r="T17" b="T18"/>
              <a:pathLst>
                <a:path w="750" h="328">
                  <a:moveTo>
                    <a:pt x="0" y="327"/>
                  </a:moveTo>
                  <a:lnTo>
                    <a:pt x="749" y="327"/>
                  </a:lnTo>
                  <a:lnTo>
                    <a:pt x="575" y="0"/>
                  </a:lnTo>
                  <a:lnTo>
                    <a:pt x="174" y="0"/>
                  </a:lnTo>
                  <a:lnTo>
                    <a:pt x="0" y="327"/>
                  </a:lnTo>
                </a:path>
              </a:pathLst>
            </a:custGeom>
            <a:solidFill>
              <a:srgbClr val="FF6000"/>
            </a:solidFill>
            <a:ln w="12700" cap="rnd" cmpd="sng">
              <a:solidFill>
                <a:srgbClr val="000000"/>
              </a:solidFill>
              <a:prstDash val="solid"/>
              <a:round/>
              <a:headEnd type="none" w="med" len="med"/>
              <a:tailEnd type="none" w="med" len="med"/>
            </a:ln>
          </p:spPr>
          <p:txBody>
            <a:bodyPr/>
            <a:lstStyle/>
            <a:p>
              <a:endParaRPr lang="es-MX" dirty="0"/>
            </a:p>
          </p:txBody>
        </p:sp>
      </p:grpSp>
      <p:sp>
        <p:nvSpPr>
          <p:cNvPr id="16" name="Freeform 16"/>
          <p:cNvSpPr>
            <a:spLocks/>
          </p:cNvSpPr>
          <p:nvPr/>
        </p:nvSpPr>
        <p:spPr bwMode="auto">
          <a:xfrm>
            <a:off x="4224338" y="1625625"/>
            <a:ext cx="341312" cy="515937"/>
          </a:xfrm>
          <a:custGeom>
            <a:avLst/>
            <a:gdLst>
              <a:gd name="T0" fmla="*/ 174 w 215"/>
              <a:gd name="T1" fmla="*/ 324 h 325"/>
              <a:gd name="T2" fmla="*/ 214 w 215"/>
              <a:gd name="T3" fmla="*/ 274 h 325"/>
              <a:gd name="T4" fmla="*/ 0 w 215"/>
              <a:gd name="T5" fmla="*/ 0 h 325"/>
              <a:gd name="T6" fmla="*/ 174 w 215"/>
              <a:gd name="T7" fmla="*/ 324 h 325"/>
              <a:gd name="T8" fmla="*/ 0 60000 65536"/>
              <a:gd name="T9" fmla="*/ 0 60000 65536"/>
              <a:gd name="T10" fmla="*/ 0 60000 65536"/>
              <a:gd name="T11" fmla="*/ 0 60000 65536"/>
              <a:gd name="T12" fmla="*/ 0 w 215"/>
              <a:gd name="T13" fmla="*/ 0 h 325"/>
              <a:gd name="T14" fmla="*/ 215 w 215"/>
              <a:gd name="T15" fmla="*/ 325 h 325"/>
            </a:gdLst>
            <a:ahLst/>
            <a:cxnLst>
              <a:cxn ang="T8">
                <a:pos x="T0" y="T1"/>
              </a:cxn>
              <a:cxn ang="T9">
                <a:pos x="T2" y="T3"/>
              </a:cxn>
              <a:cxn ang="T10">
                <a:pos x="T4" y="T5"/>
              </a:cxn>
              <a:cxn ang="T11">
                <a:pos x="T6" y="T7"/>
              </a:cxn>
            </a:cxnLst>
            <a:rect l="T12" t="T13" r="T14" b="T15"/>
            <a:pathLst>
              <a:path w="215" h="325">
                <a:moveTo>
                  <a:pt x="174" y="324"/>
                </a:moveTo>
                <a:lnTo>
                  <a:pt x="214" y="274"/>
                </a:lnTo>
                <a:lnTo>
                  <a:pt x="0" y="0"/>
                </a:lnTo>
                <a:lnTo>
                  <a:pt x="174" y="324"/>
                </a:lnTo>
              </a:path>
            </a:pathLst>
          </a:custGeom>
          <a:solidFill>
            <a:srgbClr val="FFC020"/>
          </a:solidFill>
          <a:ln w="12700" cap="rnd" cmpd="sng">
            <a:solidFill>
              <a:srgbClr val="000000"/>
            </a:solidFill>
            <a:prstDash val="solid"/>
            <a:round/>
            <a:headEnd type="none" w="med" len="med"/>
            <a:tailEnd type="none" w="med" len="med"/>
          </a:ln>
        </p:spPr>
        <p:txBody>
          <a:bodyPr/>
          <a:lstStyle/>
          <a:p>
            <a:endParaRPr lang="es-MX" dirty="0"/>
          </a:p>
        </p:txBody>
      </p:sp>
      <p:sp>
        <p:nvSpPr>
          <p:cNvPr id="17" name="Freeform 17"/>
          <p:cNvSpPr>
            <a:spLocks/>
          </p:cNvSpPr>
          <p:nvPr/>
        </p:nvSpPr>
        <p:spPr bwMode="auto">
          <a:xfrm>
            <a:off x="3949700" y="1625625"/>
            <a:ext cx="550863" cy="515937"/>
          </a:xfrm>
          <a:custGeom>
            <a:avLst/>
            <a:gdLst>
              <a:gd name="T0" fmla="*/ 0 w 347"/>
              <a:gd name="T1" fmla="*/ 324 h 325"/>
              <a:gd name="T2" fmla="*/ 346 w 347"/>
              <a:gd name="T3" fmla="*/ 324 h 325"/>
              <a:gd name="T4" fmla="*/ 173 w 347"/>
              <a:gd name="T5" fmla="*/ 0 h 325"/>
              <a:gd name="T6" fmla="*/ 0 w 347"/>
              <a:gd name="T7" fmla="*/ 324 h 325"/>
              <a:gd name="T8" fmla="*/ 0 60000 65536"/>
              <a:gd name="T9" fmla="*/ 0 60000 65536"/>
              <a:gd name="T10" fmla="*/ 0 60000 65536"/>
              <a:gd name="T11" fmla="*/ 0 60000 65536"/>
              <a:gd name="T12" fmla="*/ 0 w 347"/>
              <a:gd name="T13" fmla="*/ 0 h 325"/>
              <a:gd name="T14" fmla="*/ 347 w 347"/>
              <a:gd name="T15" fmla="*/ 325 h 325"/>
            </a:gdLst>
            <a:ahLst/>
            <a:cxnLst>
              <a:cxn ang="T8">
                <a:pos x="T0" y="T1"/>
              </a:cxn>
              <a:cxn ang="T9">
                <a:pos x="T2" y="T3"/>
              </a:cxn>
              <a:cxn ang="T10">
                <a:pos x="T4" y="T5"/>
              </a:cxn>
              <a:cxn ang="T11">
                <a:pos x="T6" y="T7"/>
              </a:cxn>
            </a:cxnLst>
            <a:rect l="T12" t="T13" r="T14" b="T15"/>
            <a:pathLst>
              <a:path w="347" h="325">
                <a:moveTo>
                  <a:pt x="0" y="324"/>
                </a:moveTo>
                <a:lnTo>
                  <a:pt x="346" y="324"/>
                </a:lnTo>
                <a:lnTo>
                  <a:pt x="173" y="0"/>
                </a:lnTo>
                <a:lnTo>
                  <a:pt x="0" y="324"/>
                </a:lnTo>
              </a:path>
            </a:pathLst>
          </a:custGeom>
          <a:solidFill>
            <a:srgbClr val="FFA000"/>
          </a:solidFill>
          <a:ln w="12700" cap="rnd" cmpd="sng">
            <a:solidFill>
              <a:srgbClr val="000000"/>
            </a:solidFill>
            <a:prstDash val="solid"/>
            <a:round/>
            <a:headEnd type="none" w="med" len="med"/>
            <a:tailEnd type="none" w="med" len="med"/>
          </a:ln>
        </p:spPr>
        <p:txBody>
          <a:bodyPr/>
          <a:lstStyle/>
          <a:p>
            <a:endParaRPr lang="es-MX" dirty="0"/>
          </a:p>
        </p:txBody>
      </p:sp>
      <p:sp>
        <p:nvSpPr>
          <p:cNvPr id="18" name="Line 18"/>
          <p:cNvSpPr>
            <a:spLocks noChangeShapeType="1"/>
          </p:cNvSpPr>
          <p:nvPr/>
        </p:nvSpPr>
        <p:spPr bwMode="auto">
          <a:xfrm flipV="1">
            <a:off x="3352800" y="2122512"/>
            <a:ext cx="777875" cy="1905000"/>
          </a:xfrm>
          <a:prstGeom prst="line">
            <a:avLst/>
          </a:prstGeom>
          <a:noFill/>
          <a:ln w="38100">
            <a:solidFill>
              <a:schemeClr val="bg1">
                <a:lumMod val="95000"/>
              </a:schemeClr>
            </a:solidFill>
            <a:round/>
            <a:headEnd/>
            <a:tailEnd type="triangle" w="med" len="med"/>
          </a:ln>
        </p:spPr>
        <p:txBody>
          <a:bodyPr wrap="none" anchor="ctr"/>
          <a:lstStyle/>
          <a:p>
            <a:endParaRPr lang="es-MX" dirty="0"/>
          </a:p>
        </p:txBody>
      </p:sp>
      <p:sp>
        <p:nvSpPr>
          <p:cNvPr id="19" name="Line 19"/>
          <p:cNvSpPr>
            <a:spLocks noChangeShapeType="1"/>
          </p:cNvSpPr>
          <p:nvPr/>
        </p:nvSpPr>
        <p:spPr bwMode="auto">
          <a:xfrm flipV="1">
            <a:off x="3962400" y="2122512"/>
            <a:ext cx="228600" cy="1928813"/>
          </a:xfrm>
          <a:prstGeom prst="line">
            <a:avLst/>
          </a:prstGeom>
          <a:noFill/>
          <a:ln w="38100">
            <a:solidFill>
              <a:schemeClr val="bg1">
                <a:lumMod val="95000"/>
              </a:schemeClr>
            </a:solidFill>
            <a:round/>
            <a:headEnd/>
            <a:tailEnd type="triangle" w="med" len="med"/>
          </a:ln>
        </p:spPr>
        <p:txBody>
          <a:bodyPr wrap="none" anchor="ctr"/>
          <a:lstStyle/>
          <a:p>
            <a:endParaRPr lang="es-MX" dirty="0"/>
          </a:p>
        </p:txBody>
      </p:sp>
      <p:sp>
        <p:nvSpPr>
          <p:cNvPr id="20" name="Rectangle 20"/>
          <p:cNvSpPr>
            <a:spLocks noChangeArrowheads="1"/>
          </p:cNvSpPr>
          <p:nvPr/>
        </p:nvSpPr>
        <p:spPr bwMode="auto">
          <a:xfrm>
            <a:off x="2645563" y="1628800"/>
            <a:ext cx="1134349" cy="394338"/>
          </a:xfrm>
          <a:prstGeom prst="rect">
            <a:avLst/>
          </a:prstGeom>
          <a:noFill/>
          <a:ln w="12700">
            <a:noFill/>
            <a:miter lim="800000"/>
            <a:headEnd/>
            <a:tailEnd/>
          </a:ln>
        </p:spPr>
        <p:txBody>
          <a:bodyPr wrap="none" lIns="85725" tIns="42862" rIns="85725" bIns="42862">
            <a:spAutoFit/>
          </a:bodyPr>
          <a:lstStyle/>
          <a:p>
            <a:pPr defTabSz="801688"/>
            <a:r>
              <a:rPr lang="es-ES_tradnl" sz="2000" b="1" dirty="0">
                <a:solidFill>
                  <a:srgbClr val="3333FF"/>
                </a:solidFill>
              </a:rPr>
              <a:t>Ejecutiva</a:t>
            </a:r>
          </a:p>
        </p:txBody>
      </p:sp>
      <p:sp>
        <p:nvSpPr>
          <p:cNvPr id="21" name="Rectangle 21"/>
          <p:cNvSpPr>
            <a:spLocks noChangeArrowheads="1"/>
          </p:cNvSpPr>
          <p:nvPr/>
        </p:nvSpPr>
        <p:spPr bwMode="auto">
          <a:xfrm>
            <a:off x="2195736" y="2132856"/>
            <a:ext cx="1338508" cy="394338"/>
          </a:xfrm>
          <a:prstGeom prst="rect">
            <a:avLst/>
          </a:prstGeom>
          <a:noFill/>
          <a:ln w="12700">
            <a:noFill/>
            <a:miter lim="800000"/>
            <a:headEnd/>
            <a:tailEnd/>
          </a:ln>
        </p:spPr>
        <p:txBody>
          <a:bodyPr wrap="none" lIns="85725" tIns="42862" rIns="85725" bIns="42862">
            <a:spAutoFit/>
          </a:bodyPr>
          <a:lstStyle/>
          <a:p>
            <a:pPr defTabSz="801688"/>
            <a:r>
              <a:rPr lang="es-ES_tradnl" sz="2000" b="1" dirty="0">
                <a:solidFill>
                  <a:srgbClr val="3333FF"/>
                </a:solidFill>
              </a:rPr>
              <a:t>Planeación</a:t>
            </a:r>
          </a:p>
        </p:txBody>
      </p:sp>
      <p:sp>
        <p:nvSpPr>
          <p:cNvPr id="22" name="Rectangle 22"/>
          <p:cNvSpPr>
            <a:spLocks noChangeArrowheads="1"/>
          </p:cNvSpPr>
          <p:nvPr/>
        </p:nvSpPr>
        <p:spPr bwMode="auto">
          <a:xfrm>
            <a:off x="1724276" y="2746630"/>
            <a:ext cx="1479572" cy="394338"/>
          </a:xfrm>
          <a:prstGeom prst="rect">
            <a:avLst/>
          </a:prstGeom>
          <a:noFill/>
          <a:ln w="12700">
            <a:noFill/>
            <a:miter lim="800000"/>
            <a:headEnd/>
            <a:tailEnd/>
          </a:ln>
        </p:spPr>
        <p:txBody>
          <a:bodyPr wrap="none" lIns="85725" tIns="42862" rIns="85725" bIns="42862">
            <a:spAutoFit/>
          </a:bodyPr>
          <a:lstStyle/>
          <a:p>
            <a:pPr defTabSz="801688"/>
            <a:r>
              <a:rPr lang="es-ES_tradnl" sz="2000" b="1" dirty="0">
                <a:solidFill>
                  <a:srgbClr val="3333FF"/>
                </a:solidFill>
              </a:rPr>
              <a:t>Consolidada</a:t>
            </a:r>
          </a:p>
        </p:txBody>
      </p:sp>
      <p:sp>
        <p:nvSpPr>
          <p:cNvPr id="23" name="Rectangle 23"/>
          <p:cNvSpPr>
            <a:spLocks noChangeArrowheads="1"/>
          </p:cNvSpPr>
          <p:nvPr/>
        </p:nvSpPr>
        <p:spPr bwMode="auto">
          <a:xfrm>
            <a:off x="1307555" y="3394702"/>
            <a:ext cx="1608261" cy="394338"/>
          </a:xfrm>
          <a:prstGeom prst="rect">
            <a:avLst/>
          </a:prstGeom>
          <a:noFill/>
          <a:ln w="12700">
            <a:noFill/>
            <a:miter lim="800000"/>
            <a:headEnd/>
            <a:tailEnd/>
          </a:ln>
        </p:spPr>
        <p:txBody>
          <a:bodyPr wrap="none" lIns="85725" tIns="42862" rIns="85725" bIns="42862">
            <a:spAutoFit/>
          </a:bodyPr>
          <a:lstStyle/>
          <a:p>
            <a:pPr defTabSz="801688"/>
            <a:r>
              <a:rPr lang="es-ES_tradnl" sz="2000" b="1" dirty="0">
                <a:solidFill>
                  <a:srgbClr val="3333FF"/>
                </a:solidFill>
              </a:rPr>
              <a:t>Transaccional</a:t>
            </a:r>
          </a:p>
        </p:txBody>
      </p:sp>
      <p:sp>
        <p:nvSpPr>
          <p:cNvPr id="24" name="Rectangle 24"/>
          <p:cNvSpPr>
            <a:spLocks noChangeArrowheads="1"/>
          </p:cNvSpPr>
          <p:nvPr/>
        </p:nvSpPr>
        <p:spPr bwMode="auto">
          <a:xfrm rot="16200000">
            <a:off x="-734739" y="2704852"/>
            <a:ext cx="2852194" cy="468313"/>
          </a:xfrm>
          <a:prstGeom prst="rect">
            <a:avLst/>
          </a:prstGeom>
          <a:noFill/>
          <a:ln w="12700">
            <a:solidFill>
              <a:srgbClr val="000000"/>
            </a:solidFill>
            <a:miter lim="800000"/>
            <a:headEnd/>
            <a:tailEnd/>
          </a:ln>
        </p:spPr>
        <p:txBody>
          <a:bodyPr wrap="none" lIns="85725" tIns="42862" rIns="85725" bIns="42862" anchor="ctr"/>
          <a:lstStyle/>
          <a:p>
            <a:pPr algn="ctr" defTabSz="801688"/>
            <a:r>
              <a:rPr lang="es-ES_tradnl" sz="1900" b="1" dirty="0">
                <a:solidFill>
                  <a:schemeClr val="tx2"/>
                </a:solidFill>
                <a:latin typeface="Book Antiqua" pitchFamily="18" charset="0"/>
              </a:rPr>
              <a:t>Niveles de Información</a:t>
            </a:r>
          </a:p>
        </p:txBody>
      </p:sp>
      <p:sp>
        <p:nvSpPr>
          <p:cNvPr id="25" name="Line 25"/>
          <p:cNvSpPr>
            <a:spLocks noChangeShapeType="1"/>
          </p:cNvSpPr>
          <p:nvPr/>
        </p:nvSpPr>
        <p:spPr bwMode="auto">
          <a:xfrm flipH="1" flipV="1">
            <a:off x="4267200" y="2122512"/>
            <a:ext cx="360363" cy="1905000"/>
          </a:xfrm>
          <a:prstGeom prst="line">
            <a:avLst/>
          </a:prstGeom>
          <a:noFill/>
          <a:ln w="38100">
            <a:solidFill>
              <a:schemeClr val="bg1">
                <a:lumMod val="95000"/>
              </a:schemeClr>
            </a:solidFill>
            <a:round/>
            <a:headEnd/>
            <a:tailEnd type="triangle" w="med" len="med"/>
          </a:ln>
        </p:spPr>
        <p:txBody>
          <a:bodyPr wrap="none" anchor="ctr"/>
          <a:lstStyle/>
          <a:p>
            <a:endParaRPr lang="es-MX" dirty="0"/>
          </a:p>
        </p:txBody>
      </p:sp>
      <p:sp>
        <p:nvSpPr>
          <p:cNvPr id="26" name="Rectangle 26"/>
          <p:cNvSpPr>
            <a:spLocks noChangeArrowheads="1"/>
          </p:cNvSpPr>
          <p:nvPr/>
        </p:nvSpPr>
        <p:spPr bwMode="auto">
          <a:xfrm rot="16200000">
            <a:off x="2444135" y="4995729"/>
            <a:ext cx="1709378" cy="492443"/>
          </a:xfrm>
          <a:prstGeom prst="rect">
            <a:avLst/>
          </a:prstGeom>
          <a:noFill/>
          <a:ln w="12700">
            <a:noFill/>
            <a:miter lim="800000"/>
            <a:headEnd/>
            <a:tailEnd/>
          </a:ln>
        </p:spPr>
        <p:txBody>
          <a:bodyPr wrap="none" lIns="0" tIns="0" rIns="0" bIns="0" anchor="ctr" anchorCtr="1">
            <a:spAutoFit/>
          </a:bodyPr>
          <a:lstStyle/>
          <a:p>
            <a:pPr algn="ctr" defTabSz="801688"/>
            <a:r>
              <a:rPr lang="es-ES_tradnl" sz="1600" b="1" dirty="0">
                <a:solidFill>
                  <a:schemeClr val="tx2"/>
                </a:solidFill>
              </a:rPr>
              <a:t>Ciclo Administrativo</a:t>
            </a:r>
          </a:p>
          <a:p>
            <a:pPr algn="ctr" defTabSz="801688"/>
            <a:r>
              <a:rPr lang="es-ES_tradnl" sz="1600" b="1" dirty="0">
                <a:solidFill>
                  <a:schemeClr val="tx2"/>
                </a:solidFill>
              </a:rPr>
              <a:t>y Financiero</a:t>
            </a:r>
          </a:p>
        </p:txBody>
      </p:sp>
      <p:sp>
        <p:nvSpPr>
          <p:cNvPr id="27" name="Rectangle 27"/>
          <p:cNvSpPr>
            <a:spLocks noChangeArrowheads="1"/>
          </p:cNvSpPr>
          <p:nvPr/>
        </p:nvSpPr>
        <p:spPr bwMode="auto">
          <a:xfrm rot="16200000">
            <a:off x="2917825" y="4995887"/>
            <a:ext cx="1981200" cy="501650"/>
          </a:xfrm>
          <a:prstGeom prst="rect">
            <a:avLst/>
          </a:prstGeom>
          <a:noFill/>
          <a:ln w="12700">
            <a:noFill/>
            <a:miter lim="800000"/>
            <a:headEnd/>
            <a:tailEnd/>
          </a:ln>
        </p:spPr>
        <p:txBody>
          <a:bodyPr lIns="0" tIns="0" rIns="0" bIns="0" anchor="ctr" anchorCtr="1">
            <a:spAutoFit/>
          </a:bodyPr>
          <a:lstStyle/>
          <a:p>
            <a:pPr algn="ctr" defTabSz="801688"/>
            <a:r>
              <a:rPr lang="es-ES_tradnl" sz="1600" b="1" dirty="0">
                <a:solidFill>
                  <a:schemeClr val="tx2"/>
                </a:solidFill>
              </a:rPr>
              <a:t>Ciclo de </a:t>
            </a:r>
          </a:p>
          <a:p>
            <a:pPr algn="ctr" defTabSz="801688"/>
            <a:r>
              <a:rPr lang="es-ES_tradnl" sz="1600" b="1" dirty="0">
                <a:solidFill>
                  <a:schemeClr val="tx2"/>
                </a:solidFill>
              </a:rPr>
              <a:t>Operaciones</a:t>
            </a:r>
          </a:p>
        </p:txBody>
      </p:sp>
      <p:sp>
        <p:nvSpPr>
          <p:cNvPr id="28" name="Rectangle 28"/>
          <p:cNvSpPr>
            <a:spLocks noChangeArrowheads="1"/>
          </p:cNvSpPr>
          <p:nvPr/>
        </p:nvSpPr>
        <p:spPr bwMode="auto">
          <a:xfrm rot="16200000">
            <a:off x="3603625" y="4995887"/>
            <a:ext cx="1981200" cy="501650"/>
          </a:xfrm>
          <a:prstGeom prst="rect">
            <a:avLst/>
          </a:prstGeom>
          <a:noFill/>
          <a:ln w="12700">
            <a:noFill/>
            <a:miter lim="800000"/>
            <a:headEnd/>
            <a:tailEnd/>
          </a:ln>
        </p:spPr>
        <p:txBody>
          <a:bodyPr lIns="0" tIns="0" rIns="0" bIns="0" anchor="ctr" anchorCtr="1">
            <a:spAutoFit/>
          </a:bodyPr>
          <a:lstStyle/>
          <a:p>
            <a:pPr algn="ctr" defTabSz="801688"/>
            <a:r>
              <a:rPr lang="es-ES_tradnl" sz="1600" b="1" dirty="0">
                <a:solidFill>
                  <a:schemeClr val="tx2"/>
                </a:solidFill>
              </a:rPr>
              <a:t>Ciclo de </a:t>
            </a:r>
          </a:p>
          <a:p>
            <a:pPr algn="ctr" defTabSz="801688"/>
            <a:r>
              <a:rPr lang="es-ES_tradnl" sz="1600" b="1" dirty="0">
                <a:solidFill>
                  <a:schemeClr val="tx2"/>
                </a:solidFill>
              </a:rPr>
              <a:t>abastecimiento</a:t>
            </a:r>
          </a:p>
        </p:txBody>
      </p:sp>
      <p:sp>
        <p:nvSpPr>
          <p:cNvPr id="29" name="Rectangle 29"/>
          <p:cNvSpPr>
            <a:spLocks noChangeArrowheads="1"/>
          </p:cNvSpPr>
          <p:nvPr/>
        </p:nvSpPr>
        <p:spPr bwMode="auto">
          <a:xfrm rot="16200000">
            <a:off x="4289425" y="4995887"/>
            <a:ext cx="1981200" cy="501650"/>
          </a:xfrm>
          <a:prstGeom prst="rect">
            <a:avLst/>
          </a:prstGeom>
          <a:noFill/>
          <a:ln w="12700">
            <a:noFill/>
            <a:miter lim="800000"/>
            <a:headEnd/>
            <a:tailEnd/>
          </a:ln>
        </p:spPr>
        <p:txBody>
          <a:bodyPr lIns="0" tIns="0" rIns="0" bIns="0" anchor="ctr" anchorCtr="1">
            <a:spAutoFit/>
          </a:bodyPr>
          <a:lstStyle/>
          <a:p>
            <a:pPr algn="ctr" defTabSz="801688"/>
            <a:r>
              <a:rPr lang="es-ES_tradnl" sz="1600" b="1" dirty="0">
                <a:solidFill>
                  <a:schemeClr val="tx2"/>
                </a:solidFill>
              </a:rPr>
              <a:t>Ciclo de Recursos</a:t>
            </a:r>
          </a:p>
          <a:p>
            <a:pPr algn="ctr" defTabSz="801688"/>
            <a:r>
              <a:rPr lang="es-ES_tradnl" sz="1600" b="1" dirty="0">
                <a:solidFill>
                  <a:schemeClr val="tx2"/>
                </a:solidFill>
              </a:rPr>
              <a:t> Humanos</a:t>
            </a:r>
          </a:p>
        </p:txBody>
      </p:sp>
      <p:sp>
        <p:nvSpPr>
          <p:cNvPr id="30" name="Rectangle 30"/>
          <p:cNvSpPr>
            <a:spLocks noChangeArrowheads="1"/>
          </p:cNvSpPr>
          <p:nvPr/>
        </p:nvSpPr>
        <p:spPr bwMode="auto">
          <a:xfrm>
            <a:off x="5943600" y="2276872"/>
            <a:ext cx="3124200" cy="904734"/>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lIns="36512" tIns="36512" rIns="36512" bIns="36512">
            <a:spAutoFit/>
          </a:bodyPr>
          <a:lstStyle/>
          <a:p>
            <a:pPr marL="268288" indent="-268288" defTabSz="801688">
              <a:buClr>
                <a:schemeClr val="folHlink"/>
              </a:buClr>
              <a:buFont typeface="Wingdings" pitchFamily="2" charset="2"/>
              <a:buChar char="§"/>
            </a:pPr>
            <a:r>
              <a:rPr lang="es-ES_tradnl" b="1" dirty="0">
                <a:solidFill>
                  <a:schemeClr val="bg1"/>
                </a:solidFill>
                <a:latin typeface="Book Antiqua" pitchFamily="18" charset="0"/>
              </a:rPr>
              <a:t>El Software </a:t>
            </a:r>
            <a:r>
              <a:rPr lang="es-ES_tradnl" b="1" dirty="0" smtClean="0">
                <a:solidFill>
                  <a:schemeClr val="bg1"/>
                </a:solidFill>
                <a:latin typeface="Book Antiqua" pitchFamily="18" charset="0"/>
              </a:rPr>
              <a:t>debe </a:t>
            </a:r>
            <a:r>
              <a:rPr lang="es-ES_tradnl" b="1" dirty="0">
                <a:solidFill>
                  <a:schemeClr val="bg1"/>
                </a:solidFill>
                <a:latin typeface="Book Antiqua" pitchFamily="18" charset="0"/>
              </a:rPr>
              <a:t>considerar una ayuda a la presupuestación</a:t>
            </a:r>
          </a:p>
        </p:txBody>
      </p:sp>
      <p:sp>
        <p:nvSpPr>
          <p:cNvPr id="31" name="Line 31"/>
          <p:cNvSpPr>
            <a:spLocks noChangeShapeType="1"/>
          </p:cNvSpPr>
          <p:nvPr/>
        </p:nvSpPr>
        <p:spPr bwMode="auto">
          <a:xfrm flipH="1" flipV="1">
            <a:off x="4343400" y="2122512"/>
            <a:ext cx="914400" cy="1905000"/>
          </a:xfrm>
          <a:prstGeom prst="line">
            <a:avLst/>
          </a:prstGeom>
          <a:noFill/>
          <a:ln w="38100">
            <a:solidFill>
              <a:schemeClr val="bg1">
                <a:lumMod val="95000"/>
              </a:schemeClr>
            </a:solidFill>
            <a:round/>
            <a:headEnd/>
            <a:tailEnd type="triangle" w="med" len="med"/>
          </a:ln>
        </p:spPr>
        <p:txBody>
          <a:bodyPr wrap="none" anchor="ctr"/>
          <a:lstStyle/>
          <a:p>
            <a:endParaRPr lang="es-MX" dirty="0"/>
          </a:p>
        </p:txBody>
      </p:sp>
      <p:sp>
        <p:nvSpPr>
          <p:cNvPr id="32" name="Line 32"/>
          <p:cNvSpPr>
            <a:spLocks noChangeShapeType="1"/>
          </p:cNvSpPr>
          <p:nvPr/>
        </p:nvSpPr>
        <p:spPr bwMode="auto">
          <a:xfrm flipH="1">
            <a:off x="4419600" y="1131912"/>
            <a:ext cx="1524000" cy="762000"/>
          </a:xfrm>
          <a:prstGeom prst="line">
            <a:avLst/>
          </a:prstGeom>
          <a:noFill/>
          <a:ln w="38100">
            <a:solidFill>
              <a:schemeClr val="tx2">
                <a:lumMod val="60000"/>
                <a:lumOff val="40000"/>
              </a:schemeClr>
            </a:solidFill>
            <a:round/>
            <a:headEnd/>
            <a:tailEnd/>
          </a:ln>
        </p:spPr>
        <p:txBody>
          <a:bodyPr wrap="none" anchor="ctr"/>
          <a:lstStyle/>
          <a:p>
            <a:endParaRPr lang="es-MX" dirty="0"/>
          </a:p>
        </p:txBody>
      </p:sp>
      <p:sp>
        <p:nvSpPr>
          <p:cNvPr id="33" name="Line 33"/>
          <p:cNvSpPr>
            <a:spLocks noChangeShapeType="1"/>
          </p:cNvSpPr>
          <p:nvPr/>
        </p:nvSpPr>
        <p:spPr bwMode="auto">
          <a:xfrm flipH="1" flipV="1">
            <a:off x="5105400" y="2960712"/>
            <a:ext cx="838200" cy="914400"/>
          </a:xfrm>
          <a:prstGeom prst="line">
            <a:avLst/>
          </a:prstGeom>
          <a:noFill/>
          <a:ln w="38100">
            <a:solidFill>
              <a:schemeClr val="accent2">
                <a:lumMod val="75000"/>
              </a:schemeClr>
            </a:solidFill>
            <a:round/>
            <a:headEnd/>
            <a:tailEnd/>
          </a:ln>
        </p:spPr>
        <p:txBody>
          <a:bodyPr wrap="none" anchor="ctr"/>
          <a:lstStyle/>
          <a:p>
            <a:endParaRPr lang="es-MX" dirty="0"/>
          </a:p>
        </p:txBody>
      </p:sp>
      <p:sp>
        <p:nvSpPr>
          <p:cNvPr id="34" name="Line 34"/>
          <p:cNvSpPr>
            <a:spLocks noChangeShapeType="1"/>
          </p:cNvSpPr>
          <p:nvPr/>
        </p:nvSpPr>
        <p:spPr bwMode="auto">
          <a:xfrm flipH="1" flipV="1">
            <a:off x="5508104" y="3717032"/>
            <a:ext cx="435496" cy="158080"/>
          </a:xfrm>
          <a:prstGeom prst="line">
            <a:avLst/>
          </a:prstGeom>
          <a:noFill/>
          <a:ln w="38100">
            <a:solidFill>
              <a:schemeClr val="accent2">
                <a:lumMod val="75000"/>
              </a:schemeClr>
            </a:solidFill>
            <a:round/>
            <a:headEnd/>
            <a:tailEnd/>
          </a:ln>
        </p:spPr>
        <p:txBody>
          <a:bodyPr wrap="none" anchor="ctr"/>
          <a:lstStyle/>
          <a:p>
            <a:endParaRPr lang="es-MX" dirty="0"/>
          </a:p>
        </p:txBody>
      </p:sp>
      <p:sp>
        <p:nvSpPr>
          <p:cNvPr id="35" name="Rectangle 35"/>
          <p:cNvSpPr>
            <a:spLocks noChangeArrowheads="1"/>
          </p:cNvSpPr>
          <p:nvPr/>
        </p:nvSpPr>
        <p:spPr bwMode="auto">
          <a:xfrm>
            <a:off x="5943600" y="3854995"/>
            <a:ext cx="3124200" cy="1446213"/>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lIns="36512" tIns="36512" rIns="36512" bIns="36512">
            <a:spAutoFit/>
          </a:bodyPr>
          <a:lstStyle/>
          <a:p>
            <a:pPr marL="268288" indent="-268288" defTabSz="801688">
              <a:buClr>
                <a:schemeClr val="folHlink"/>
              </a:buClr>
              <a:buFont typeface="Wingdings" pitchFamily="2" charset="2"/>
              <a:buChar char="§"/>
            </a:pPr>
            <a:r>
              <a:rPr lang="es-ES_tradnl" b="1" dirty="0">
                <a:solidFill>
                  <a:schemeClr val="bg1"/>
                </a:solidFill>
                <a:latin typeface="Book Antiqua" pitchFamily="18" charset="0"/>
              </a:rPr>
              <a:t>El software </a:t>
            </a:r>
            <a:r>
              <a:rPr lang="es-ES_tradnl" b="1" dirty="0" smtClean="0">
                <a:solidFill>
                  <a:schemeClr val="bg1"/>
                </a:solidFill>
                <a:latin typeface="Book Antiqua" pitchFamily="18" charset="0"/>
              </a:rPr>
              <a:t>debe </a:t>
            </a:r>
            <a:r>
              <a:rPr lang="es-ES_tradnl" b="1" dirty="0">
                <a:solidFill>
                  <a:schemeClr val="bg1"/>
                </a:solidFill>
                <a:latin typeface="Book Antiqua" pitchFamily="18" charset="0"/>
              </a:rPr>
              <a:t>de cubrir el nivel Transaccional y una amplia proporción de la información consolidada</a:t>
            </a:r>
          </a:p>
        </p:txBody>
      </p:sp>
      <p:sp>
        <p:nvSpPr>
          <p:cNvPr id="36" name="Rectangle 36"/>
          <p:cNvSpPr>
            <a:spLocks noChangeArrowheads="1"/>
          </p:cNvSpPr>
          <p:nvPr/>
        </p:nvSpPr>
        <p:spPr bwMode="auto">
          <a:xfrm>
            <a:off x="5943600" y="674712"/>
            <a:ext cx="3124200" cy="997067"/>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lIns="36512" tIns="36512" rIns="36512" bIns="36512">
            <a:spAutoFit/>
          </a:bodyPr>
          <a:lstStyle/>
          <a:p>
            <a:pPr algn="ctr" defTabSz="801688">
              <a:buClr>
                <a:schemeClr val="folHlink"/>
              </a:buClr>
            </a:pPr>
            <a:r>
              <a:rPr lang="es-ES_tradnl" sz="2000" b="1" dirty="0">
                <a:solidFill>
                  <a:schemeClr val="bg1"/>
                </a:solidFill>
                <a:latin typeface="Book Antiqua" pitchFamily="18" charset="0"/>
              </a:rPr>
              <a:t>El Software </a:t>
            </a:r>
            <a:r>
              <a:rPr lang="es-ES_tradnl" sz="2000" b="1" dirty="0" smtClean="0">
                <a:solidFill>
                  <a:schemeClr val="bg1"/>
                </a:solidFill>
                <a:latin typeface="Book Antiqua" pitchFamily="18" charset="0"/>
              </a:rPr>
              <a:t>debe </a:t>
            </a:r>
            <a:r>
              <a:rPr lang="es-ES_tradnl" sz="2000" b="1" dirty="0">
                <a:solidFill>
                  <a:schemeClr val="bg1"/>
                </a:solidFill>
                <a:latin typeface="Book Antiqua" pitchFamily="18" charset="0"/>
              </a:rPr>
              <a:t>proporcionar reportes ejecutivos</a:t>
            </a:r>
          </a:p>
        </p:txBody>
      </p:sp>
      <p:sp>
        <p:nvSpPr>
          <p:cNvPr id="37" name="Line 37"/>
          <p:cNvSpPr>
            <a:spLocks noChangeShapeType="1"/>
          </p:cNvSpPr>
          <p:nvPr/>
        </p:nvSpPr>
        <p:spPr bwMode="auto">
          <a:xfrm flipH="1" flipV="1">
            <a:off x="4788024" y="2420888"/>
            <a:ext cx="1152128" cy="360040"/>
          </a:xfrm>
          <a:prstGeom prst="line">
            <a:avLst/>
          </a:prstGeom>
          <a:noFill/>
          <a:ln w="57150">
            <a:solidFill>
              <a:srgbClr val="92D050"/>
            </a:solidFill>
            <a:round/>
            <a:headEnd/>
            <a:tailEnd/>
          </a:ln>
        </p:spPr>
        <p:txBody>
          <a:bodyPr wrap="none" anchor="ctr"/>
          <a:lstStyle/>
          <a:p>
            <a:endParaRPr lang="es-MX" dirty="0"/>
          </a:p>
        </p:txBody>
      </p:sp>
      <p:sp>
        <p:nvSpPr>
          <p:cNvPr id="38" name="1 Título"/>
          <p:cNvSpPr txBox="1">
            <a:spLocks/>
          </p:cNvSpPr>
          <p:nvPr/>
        </p:nvSpPr>
        <p:spPr>
          <a:xfrm>
            <a:off x="446856" y="562670"/>
            <a:ext cx="8229600" cy="562074"/>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MX" sz="3600" b="0" i="0" u="none" strike="noStrike" kern="1200" cap="none" spc="0" normalizeH="0" baseline="0" noProof="0" dirty="0" smtClean="0">
                <a:ln>
                  <a:noFill/>
                </a:ln>
                <a:solidFill>
                  <a:srgbClr val="3333FF"/>
                </a:solidFill>
                <a:effectLst/>
                <a:uLnTx/>
                <a:uFillTx/>
                <a:latin typeface="+mj-lt"/>
                <a:ea typeface="+mj-ea"/>
                <a:cs typeface="+mj-cs"/>
              </a:rPr>
              <a:t>Modelo</a:t>
            </a:r>
            <a:r>
              <a:rPr kumimoji="0" lang="es-MX" sz="3600" b="0" i="0" u="none" strike="noStrike" kern="1200" cap="none" spc="0" normalizeH="0" noProof="0" dirty="0" smtClean="0">
                <a:ln>
                  <a:noFill/>
                </a:ln>
                <a:solidFill>
                  <a:srgbClr val="3333FF"/>
                </a:solidFill>
                <a:effectLst/>
                <a:uLnTx/>
                <a:uFillTx/>
                <a:latin typeface="+mj-lt"/>
                <a:ea typeface="+mj-ea"/>
                <a:cs typeface="+mj-cs"/>
              </a:rPr>
              <a:t> de Información</a:t>
            </a:r>
            <a:endParaRPr kumimoji="0" lang="es-MX" sz="3600" b="0" i="0" u="none" strike="noStrike" kern="1200" cap="none" spc="0" normalizeH="0" baseline="0" noProof="0" dirty="0">
              <a:ln>
                <a:noFill/>
              </a:ln>
              <a:solidFill>
                <a:srgbClr val="3333FF"/>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446856" y="562670"/>
            <a:ext cx="8229600" cy="562074"/>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MX" sz="3600" b="0" i="0" u="none" strike="noStrike" kern="1200" cap="none" spc="0" normalizeH="0" baseline="0" noProof="0" dirty="0" smtClean="0">
                <a:ln>
                  <a:noFill/>
                </a:ln>
                <a:solidFill>
                  <a:srgbClr val="3333FF"/>
                </a:solidFill>
                <a:effectLst/>
                <a:uLnTx/>
                <a:uFillTx/>
                <a:latin typeface="+mj-lt"/>
                <a:ea typeface="+mj-ea"/>
                <a:cs typeface="+mj-cs"/>
              </a:rPr>
              <a:t>Nivel de información y </a:t>
            </a:r>
            <a:r>
              <a:rPr kumimoji="0" lang="es-MX" sz="3600" b="0" i="0" u="none" strike="noStrike" kern="1200" cap="none" spc="0" normalizeH="0" baseline="0" noProof="0" dirty="0" smtClean="0">
                <a:ln>
                  <a:noFill/>
                </a:ln>
                <a:solidFill>
                  <a:srgbClr val="3333FF"/>
                </a:solidFill>
                <a:effectLst/>
                <a:uLnTx/>
                <a:uFillTx/>
                <a:latin typeface="+mj-lt"/>
                <a:ea typeface="+mj-ea"/>
                <a:cs typeface="+mj-cs"/>
              </a:rPr>
              <a:t>decisión</a:t>
            </a:r>
            <a:endParaRPr kumimoji="0" lang="es-MX" sz="3600" b="0" i="0" u="none" strike="noStrike" kern="1200" cap="none" spc="0" normalizeH="0" baseline="0" noProof="0" dirty="0">
              <a:ln>
                <a:noFill/>
              </a:ln>
              <a:solidFill>
                <a:srgbClr val="3333FF"/>
              </a:solidFill>
              <a:effectLst/>
              <a:uLnTx/>
              <a:uFillTx/>
              <a:latin typeface="+mj-lt"/>
              <a:ea typeface="+mj-ea"/>
              <a:cs typeface="+mj-cs"/>
            </a:endParaRPr>
          </a:p>
        </p:txBody>
      </p:sp>
      <p:graphicFrame>
        <p:nvGraphicFramePr>
          <p:cNvPr id="10" name="9 Diagrama"/>
          <p:cNvGraphicFramePr/>
          <p:nvPr/>
        </p:nvGraphicFramePr>
        <p:xfrm>
          <a:off x="1524000" y="1556792"/>
          <a:ext cx="636036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Flecha abajo"/>
          <p:cNvSpPr/>
          <p:nvPr/>
        </p:nvSpPr>
        <p:spPr>
          <a:xfrm rot="2305922">
            <a:off x="2380502" y="978157"/>
            <a:ext cx="484632" cy="5455000"/>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dirty="0"/>
          </a:p>
        </p:txBody>
      </p:sp>
      <p:sp>
        <p:nvSpPr>
          <p:cNvPr id="12" name="11 Flecha abajo"/>
          <p:cNvSpPr/>
          <p:nvPr/>
        </p:nvSpPr>
        <p:spPr>
          <a:xfrm rot="8642767">
            <a:off x="6597715" y="950781"/>
            <a:ext cx="484632" cy="5447097"/>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MX" dirty="0"/>
          </a:p>
        </p:txBody>
      </p:sp>
      <p:sp>
        <p:nvSpPr>
          <p:cNvPr id="13" name="12 CuadroTexto"/>
          <p:cNvSpPr txBox="1"/>
          <p:nvPr/>
        </p:nvSpPr>
        <p:spPr>
          <a:xfrm>
            <a:off x="6948264" y="2742019"/>
            <a:ext cx="1294265" cy="830997"/>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es-MX" sz="2400" b="1" dirty="0" smtClean="0"/>
              <a:t>Nivel de </a:t>
            </a:r>
          </a:p>
          <a:p>
            <a:r>
              <a:rPr lang="es-MX" sz="2400" b="1" dirty="0" smtClean="0"/>
              <a:t>Decisión</a:t>
            </a:r>
            <a:endParaRPr lang="es-MX" sz="2400" b="1" dirty="0"/>
          </a:p>
        </p:txBody>
      </p:sp>
      <p:sp>
        <p:nvSpPr>
          <p:cNvPr id="14" name="13 CuadroTexto"/>
          <p:cNvSpPr txBox="1"/>
          <p:nvPr/>
        </p:nvSpPr>
        <p:spPr>
          <a:xfrm>
            <a:off x="1259632" y="2780928"/>
            <a:ext cx="1294265" cy="830997"/>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pPr algn="ctr"/>
            <a:r>
              <a:rPr lang="es-MX" sz="2400" b="1" dirty="0" smtClean="0"/>
              <a:t>Nivel de </a:t>
            </a:r>
          </a:p>
          <a:p>
            <a:pPr algn="ctr"/>
            <a:r>
              <a:rPr lang="es-MX" sz="2400" b="1" dirty="0" smtClean="0"/>
              <a:t>Detalle</a:t>
            </a:r>
            <a:endParaRPr lang="es-MX"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425481" y="1340768"/>
          <a:ext cx="5976664" cy="4784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errar llave"/>
          <p:cNvSpPr/>
          <p:nvPr/>
        </p:nvSpPr>
        <p:spPr>
          <a:xfrm>
            <a:off x="6330137" y="1412776"/>
            <a:ext cx="504056" cy="2952328"/>
          </a:xfrm>
          <a:prstGeom prst="rightBrace">
            <a:avLst>
              <a:gd name="adj1" fmla="val 161766"/>
              <a:gd name="adj2" fmla="val 50767"/>
            </a:avLst>
          </a:prstGeom>
          <a:ln w="76200"/>
        </p:spPr>
        <p:style>
          <a:lnRef idx="3">
            <a:schemeClr val="accent4"/>
          </a:lnRef>
          <a:fillRef idx="0">
            <a:schemeClr val="accent4"/>
          </a:fillRef>
          <a:effectRef idx="2">
            <a:schemeClr val="accent4"/>
          </a:effectRef>
          <a:fontRef idx="minor">
            <a:schemeClr val="tx1"/>
          </a:fontRef>
        </p:style>
        <p:txBody>
          <a:bodyPr rtlCol="0" anchor="ctr"/>
          <a:lstStyle/>
          <a:p>
            <a:pPr algn="ctr"/>
            <a:endParaRPr lang="es-MX" dirty="0"/>
          </a:p>
        </p:txBody>
      </p:sp>
      <p:sp>
        <p:nvSpPr>
          <p:cNvPr id="6" name="5 Cerrar llave"/>
          <p:cNvSpPr/>
          <p:nvPr/>
        </p:nvSpPr>
        <p:spPr>
          <a:xfrm>
            <a:off x="6330137" y="4509120"/>
            <a:ext cx="360040" cy="1584176"/>
          </a:xfrm>
          <a:prstGeom prst="rightBrace">
            <a:avLst>
              <a:gd name="adj1" fmla="val 161766"/>
              <a:gd name="adj2" fmla="val 50767"/>
            </a:avLst>
          </a:prstGeom>
          <a:ln w="76200"/>
        </p:spPr>
        <p:style>
          <a:lnRef idx="3">
            <a:schemeClr val="accent4"/>
          </a:lnRef>
          <a:fillRef idx="0">
            <a:schemeClr val="accent4"/>
          </a:fillRef>
          <a:effectRef idx="2">
            <a:schemeClr val="accent4"/>
          </a:effectRef>
          <a:fontRef idx="minor">
            <a:schemeClr val="tx1"/>
          </a:fontRef>
        </p:style>
        <p:txBody>
          <a:bodyPr rtlCol="0" anchor="ctr"/>
          <a:lstStyle/>
          <a:p>
            <a:pPr algn="ctr"/>
            <a:endParaRPr lang="es-MX" dirty="0"/>
          </a:p>
        </p:txBody>
      </p:sp>
      <p:sp>
        <p:nvSpPr>
          <p:cNvPr id="7" name="6 Elipse"/>
          <p:cNvSpPr/>
          <p:nvPr/>
        </p:nvSpPr>
        <p:spPr>
          <a:xfrm rot="19439874">
            <a:off x="6795831" y="1550169"/>
            <a:ext cx="2366586" cy="1320568"/>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MX" sz="2000" b="1" dirty="0" smtClean="0"/>
              <a:t>BUSINESS</a:t>
            </a:r>
          </a:p>
          <a:p>
            <a:pPr algn="ctr"/>
            <a:r>
              <a:rPr lang="es-MX" sz="2000" b="1" dirty="0" smtClean="0"/>
              <a:t>INTELLIGENCE</a:t>
            </a:r>
            <a:endParaRPr lang="es-MX" sz="2000" b="1" dirty="0"/>
          </a:p>
        </p:txBody>
      </p:sp>
      <p:sp>
        <p:nvSpPr>
          <p:cNvPr id="8" name="7 Elipse"/>
          <p:cNvSpPr/>
          <p:nvPr/>
        </p:nvSpPr>
        <p:spPr>
          <a:xfrm rot="19439874">
            <a:off x="6736040" y="4057001"/>
            <a:ext cx="2075831" cy="1320568"/>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MX" sz="2000" b="1" dirty="0" smtClean="0"/>
              <a:t>BUSINESS</a:t>
            </a:r>
          </a:p>
          <a:p>
            <a:pPr algn="ctr"/>
            <a:r>
              <a:rPr lang="es-MX" sz="2000" b="1" dirty="0" smtClean="0"/>
              <a:t>OPERATION</a:t>
            </a:r>
            <a:endParaRPr lang="es-MX" sz="2000" b="1" dirty="0"/>
          </a:p>
        </p:txBody>
      </p:sp>
      <p:sp>
        <p:nvSpPr>
          <p:cNvPr id="9" name="1 Título"/>
          <p:cNvSpPr txBox="1">
            <a:spLocks/>
          </p:cNvSpPr>
          <p:nvPr/>
        </p:nvSpPr>
        <p:spPr>
          <a:xfrm>
            <a:off x="446856" y="562670"/>
            <a:ext cx="8229600" cy="562074"/>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MX" sz="3600" b="0" i="0" u="none" strike="noStrike" kern="1200" cap="none" spc="0" normalizeH="0" baseline="0" noProof="0" dirty="0" smtClean="0">
                <a:ln>
                  <a:noFill/>
                </a:ln>
                <a:solidFill>
                  <a:srgbClr val="3333FF"/>
                </a:solidFill>
                <a:effectLst/>
                <a:uLnTx/>
                <a:uFillTx/>
                <a:latin typeface="+mj-lt"/>
                <a:ea typeface="+mj-ea"/>
                <a:cs typeface="+mj-cs"/>
              </a:rPr>
              <a:t>Administración del </a:t>
            </a:r>
            <a:r>
              <a:rPr lang="es-MX" sz="3600" noProof="0" dirty="0" smtClean="0">
                <a:solidFill>
                  <a:srgbClr val="3333FF"/>
                </a:solidFill>
                <a:latin typeface="+mj-lt"/>
                <a:ea typeface="+mj-ea"/>
                <a:cs typeface="+mj-cs"/>
              </a:rPr>
              <a:t>C</a:t>
            </a:r>
            <a:r>
              <a:rPr kumimoji="0" lang="es-MX" sz="3600" b="0" i="0" u="none" strike="noStrike" kern="1200" cap="none" spc="0" normalizeH="0" baseline="0" noProof="0" dirty="0" smtClean="0">
                <a:ln>
                  <a:noFill/>
                </a:ln>
                <a:solidFill>
                  <a:srgbClr val="3333FF"/>
                </a:solidFill>
                <a:effectLst/>
                <a:uLnTx/>
                <a:uFillTx/>
                <a:latin typeface="+mj-lt"/>
                <a:ea typeface="+mj-ea"/>
                <a:cs typeface="+mj-cs"/>
              </a:rPr>
              <a:t>onocimiento</a:t>
            </a:r>
            <a:endParaRPr kumimoji="0" lang="es-MX" sz="3600" b="0" i="0" u="none" strike="noStrike" kern="1200" cap="none" spc="0" normalizeH="0" baseline="0" noProof="0" dirty="0">
              <a:ln>
                <a:noFill/>
              </a:ln>
              <a:solidFill>
                <a:srgbClr val="3333FF"/>
              </a:solidFill>
              <a:effectLst/>
              <a:uLnTx/>
              <a:uFillTx/>
              <a:latin typeface="+mj-lt"/>
              <a:ea typeface="+mj-ea"/>
              <a:cs typeface="+mj-cs"/>
            </a:endParaRPr>
          </a:p>
        </p:txBody>
      </p:sp>
      <p:sp>
        <p:nvSpPr>
          <p:cNvPr id="10" name="9 Rectángulo"/>
          <p:cNvSpPr/>
          <p:nvPr/>
        </p:nvSpPr>
        <p:spPr>
          <a:xfrm>
            <a:off x="7062106" y="6032321"/>
            <a:ext cx="1632178" cy="261610"/>
          </a:xfrm>
          <a:prstGeom prst="rect">
            <a:avLst/>
          </a:prstGeom>
        </p:spPr>
        <p:txBody>
          <a:bodyPr wrap="none">
            <a:spAutoFit/>
          </a:bodyPr>
          <a:lstStyle/>
          <a:p>
            <a:r>
              <a:rPr lang="es-MX" sz="1100" dirty="0" smtClean="0"/>
              <a:t>Fuente: (Sinnexus, 2009) </a:t>
            </a:r>
            <a:endParaRPr lang="es-MX"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5019253"/>
            <a:ext cx="7772400" cy="1362075"/>
          </a:xfrm>
        </p:spPr>
        <p:txBody>
          <a:bodyPr anchor="t"/>
          <a:lstStyle/>
          <a:p>
            <a:pPr algn="ctr"/>
            <a:r>
              <a:rPr lang="es-MX" i="1" dirty="0" smtClean="0">
                <a:solidFill>
                  <a:srgbClr val="0033CC"/>
                </a:solidFill>
                <a:effectLst>
                  <a:outerShdw blurRad="38100" dist="38100" dir="2700000" algn="tl">
                    <a:srgbClr val="000000">
                      <a:alpha val="43137"/>
                    </a:srgbClr>
                  </a:outerShdw>
                </a:effectLst>
              </a:rPr>
              <a:t>BUSINESS INTELLIGENCE</a:t>
            </a:r>
          </a:p>
        </p:txBody>
      </p:sp>
      <p:pic>
        <p:nvPicPr>
          <p:cNvPr id="38914" name="Picture 2" descr="C:\Users\jorge.valencia\Pictures\Mis imágenes\business-intelligence.jpg"/>
          <p:cNvPicPr>
            <a:picLocks noChangeAspect="1" noChangeArrowheads="1"/>
          </p:cNvPicPr>
          <p:nvPr/>
        </p:nvPicPr>
        <p:blipFill>
          <a:blip r:embed="rId2" cstate="print"/>
          <a:srcRect/>
          <a:stretch>
            <a:fillRect/>
          </a:stretch>
        </p:blipFill>
        <p:spPr bwMode="auto">
          <a:xfrm>
            <a:off x="2521604" y="886303"/>
            <a:ext cx="4066620" cy="412687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62670"/>
            <a:ext cx="8229600" cy="778098"/>
          </a:xfrm>
        </p:spPr>
        <p:txBody>
          <a:bodyPr/>
          <a:lstStyle/>
          <a:p>
            <a:r>
              <a:rPr lang="es-MX" dirty="0" smtClean="0">
                <a:solidFill>
                  <a:srgbClr val="3333FF"/>
                </a:solidFill>
              </a:rPr>
              <a:t>Definición de BI</a:t>
            </a:r>
            <a:endParaRPr lang="es-MX" dirty="0">
              <a:solidFill>
                <a:srgbClr val="3333FF"/>
              </a:solidFill>
            </a:endParaRPr>
          </a:p>
        </p:txBody>
      </p:sp>
      <p:sp>
        <p:nvSpPr>
          <p:cNvPr id="3" name="2 Marcador de contenido"/>
          <p:cNvSpPr>
            <a:spLocks noGrp="1"/>
          </p:cNvSpPr>
          <p:nvPr>
            <p:ph idx="1"/>
          </p:nvPr>
        </p:nvSpPr>
        <p:spPr>
          <a:xfrm>
            <a:off x="4561656" y="1600200"/>
            <a:ext cx="4402832" cy="4525963"/>
          </a:xfrm>
        </p:spPr>
        <p:txBody>
          <a:bodyPr/>
          <a:lstStyle/>
          <a:p>
            <a:pPr marL="0" indent="0">
              <a:buNone/>
            </a:pPr>
            <a:r>
              <a:rPr lang="es-MX" i="1" dirty="0" smtClean="0"/>
              <a:t>“Inteligencia de negocios es el conjunto de estrategias y herramientas enfocadas a la administración y creación de conocimiento mediante el análisis de datos existentes en una organización</a:t>
            </a:r>
            <a:r>
              <a:rPr lang="es-MX" dirty="0" smtClean="0"/>
              <a:t>“</a:t>
            </a:r>
            <a:endParaRPr lang="es-MX" dirty="0"/>
          </a:p>
        </p:txBody>
      </p:sp>
      <p:graphicFrame>
        <p:nvGraphicFramePr>
          <p:cNvPr id="4" name="3 Diagrama"/>
          <p:cNvGraphicFramePr/>
          <p:nvPr/>
        </p:nvGraphicFramePr>
        <p:xfrm>
          <a:off x="72008" y="1772816"/>
          <a:ext cx="4283968"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699792" y="1340768"/>
            <a:ext cx="3527248" cy="892552"/>
          </a:xfrm>
          <a:prstGeom prst="rect">
            <a:avLst/>
          </a:prstGeom>
        </p:spPr>
        <p:txBody>
          <a:bodyPr wrap="none">
            <a:spAutoFit/>
          </a:bodyPr>
          <a:lstStyle/>
          <a:p>
            <a:pPr marL="355600" indent="-355600" algn="ctr"/>
            <a:r>
              <a:rPr lang="es-MX" sz="2800" b="1" dirty="0" smtClean="0">
                <a:solidFill>
                  <a:srgbClr val="3333FF"/>
                </a:solidFill>
              </a:rPr>
              <a:t>Qué ha pasado?</a:t>
            </a:r>
          </a:p>
          <a:p>
            <a:pPr marL="355600" indent="-355600" algn="ctr"/>
            <a:r>
              <a:rPr lang="es-MX" sz="2400" b="1" dirty="0" smtClean="0">
                <a:solidFill>
                  <a:srgbClr val="3333FF"/>
                </a:solidFill>
              </a:rPr>
              <a:t> </a:t>
            </a:r>
            <a:r>
              <a:rPr lang="es-MX" sz="2400" b="1" dirty="0" smtClean="0">
                <a:solidFill>
                  <a:srgbClr val="C00000"/>
                </a:solidFill>
                <a:effectLst>
                  <a:outerShdw blurRad="38100" dist="38100" dir="2700000" algn="tl">
                    <a:srgbClr val="000000">
                      <a:alpha val="43137"/>
                    </a:srgbClr>
                  </a:outerShdw>
                </a:effectLst>
              </a:rPr>
              <a:t>Reporting y Análisis OLAP</a:t>
            </a:r>
          </a:p>
        </p:txBody>
      </p:sp>
      <p:sp>
        <p:nvSpPr>
          <p:cNvPr id="6" name="5 Rectángulo"/>
          <p:cNvSpPr/>
          <p:nvPr/>
        </p:nvSpPr>
        <p:spPr>
          <a:xfrm>
            <a:off x="5724346" y="2492896"/>
            <a:ext cx="3419654" cy="892552"/>
          </a:xfrm>
          <a:prstGeom prst="rect">
            <a:avLst/>
          </a:prstGeom>
        </p:spPr>
        <p:txBody>
          <a:bodyPr wrap="none">
            <a:spAutoFit/>
          </a:bodyPr>
          <a:lstStyle/>
          <a:p>
            <a:pPr marL="355600" indent="-355600" algn="ctr"/>
            <a:r>
              <a:rPr lang="es-MX" sz="2800" b="1" dirty="0" smtClean="0">
                <a:solidFill>
                  <a:srgbClr val="3333FF"/>
                </a:solidFill>
              </a:rPr>
              <a:t>Qué está pasando?</a:t>
            </a:r>
          </a:p>
          <a:p>
            <a:pPr marL="355600" indent="-355600" algn="ctr"/>
            <a:r>
              <a:rPr lang="es-MX" sz="2400" b="1" dirty="0" smtClean="0">
                <a:solidFill>
                  <a:srgbClr val="3333FF"/>
                </a:solidFill>
              </a:rPr>
              <a:t> </a:t>
            </a:r>
            <a:r>
              <a:rPr lang="es-MX" sz="2400" b="1" dirty="0" smtClean="0">
                <a:solidFill>
                  <a:srgbClr val="C00000"/>
                </a:solidFill>
                <a:effectLst>
                  <a:outerShdw blurRad="38100" dist="38100" dir="2700000" algn="tl">
                    <a:srgbClr val="000000">
                      <a:alpha val="43137"/>
                    </a:srgbClr>
                  </a:outerShdw>
                </a:effectLst>
              </a:rPr>
              <a:t>Dashboards y Scorecards</a:t>
            </a:r>
          </a:p>
        </p:txBody>
      </p:sp>
      <p:sp>
        <p:nvSpPr>
          <p:cNvPr id="7" name="6 Rectángulo"/>
          <p:cNvSpPr/>
          <p:nvPr/>
        </p:nvSpPr>
        <p:spPr>
          <a:xfrm>
            <a:off x="3003113" y="4941168"/>
            <a:ext cx="3447226" cy="892552"/>
          </a:xfrm>
          <a:prstGeom prst="rect">
            <a:avLst/>
          </a:prstGeom>
        </p:spPr>
        <p:txBody>
          <a:bodyPr wrap="none">
            <a:spAutoFit/>
          </a:bodyPr>
          <a:lstStyle/>
          <a:p>
            <a:pPr marL="355600" indent="-355600" algn="ctr"/>
            <a:r>
              <a:rPr lang="es-MX" sz="2800" b="1" dirty="0" smtClean="0">
                <a:solidFill>
                  <a:srgbClr val="3333FF"/>
                </a:solidFill>
              </a:rPr>
              <a:t>Qué quiero que pase?</a:t>
            </a:r>
          </a:p>
          <a:p>
            <a:pPr marL="355600" indent="-355600" algn="ctr"/>
            <a:r>
              <a:rPr lang="es-MX" sz="2400" b="1" dirty="0" smtClean="0">
                <a:solidFill>
                  <a:srgbClr val="3333FF"/>
                </a:solidFill>
              </a:rPr>
              <a:t> </a:t>
            </a:r>
            <a:r>
              <a:rPr lang="es-MX" sz="2400" b="1" dirty="0" smtClean="0">
                <a:solidFill>
                  <a:srgbClr val="C00000"/>
                </a:solidFill>
                <a:effectLst>
                  <a:outerShdw blurRad="38100" dist="38100" dir="2700000" algn="tl">
                    <a:srgbClr val="000000">
                      <a:alpha val="43137"/>
                    </a:srgbClr>
                  </a:outerShdw>
                </a:effectLst>
              </a:rPr>
              <a:t>Planning, budgeting</a:t>
            </a:r>
          </a:p>
        </p:txBody>
      </p:sp>
      <p:sp>
        <p:nvSpPr>
          <p:cNvPr id="8" name="7 Rectángulo"/>
          <p:cNvSpPr/>
          <p:nvPr/>
        </p:nvSpPr>
        <p:spPr>
          <a:xfrm>
            <a:off x="5588731" y="4077072"/>
            <a:ext cx="3555269" cy="892552"/>
          </a:xfrm>
          <a:prstGeom prst="rect">
            <a:avLst/>
          </a:prstGeom>
        </p:spPr>
        <p:txBody>
          <a:bodyPr wrap="none">
            <a:spAutoFit/>
          </a:bodyPr>
          <a:lstStyle/>
          <a:p>
            <a:pPr marL="355600" indent="-355600" algn="ctr"/>
            <a:r>
              <a:rPr lang="es-MX" sz="2800" b="1" dirty="0" smtClean="0">
                <a:solidFill>
                  <a:srgbClr val="3333FF"/>
                </a:solidFill>
              </a:rPr>
              <a:t>Por que esta pasando?</a:t>
            </a:r>
          </a:p>
          <a:p>
            <a:pPr marL="355600" indent="-355600" algn="ctr"/>
            <a:r>
              <a:rPr lang="es-MX" sz="2400" b="1" dirty="0" smtClean="0">
                <a:solidFill>
                  <a:srgbClr val="3333FF"/>
                </a:solidFill>
              </a:rPr>
              <a:t> </a:t>
            </a:r>
            <a:r>
              <a:rPr lang="es-MX" sz="2400" b="1" dirty="0" smtClean="0">
                <a:solidFill>
                  <a:srgbClr val="C00000"/>
                </a:solidFill>
                <a:effectLst>
                  <a:outerShdw blurRad="38100" dist="38100" dir="2700000" algn="tl">
                    <a:srgbClr val="000000">
                      <a:alpha val="43137"/>
                    </a:srgbClr>
                  </a:outerShdw>
                </a:effectLst>
              </a:rPr>
              <a:t>Business Analytics</a:t>
            </a:r>
          </a:p>
        </p:txBody>
      </p:sp>
      <p:sp>
        <p:nvSpPr>
          <p:cNvPr id="9" name="8 Rectángulo"/>
          <p:cNvSpPr/>
          <p:nvPr/>
        </p:nvSpPr>
        <p:spPr>
          <a:xfrm>
            <a:off x="0" y="4149080"/>
            <a:ext cx="3386313" cy="892552"/>
          </a:xfrm>
          <a:prstGeom prst="rect">
            <a:avLst/>
          </a:prstGeom>
        </p:spPr>
        <p:txBody>
          <a:bodyPr wrap="none">
            <a:spAutoFit/>
          </a:bodyPr>
          <a:lstStyle/>
          <a:p>
            <a:pPr marL="355600" indent="-355600" algn="ctr"/>
            <a:r>
              <a:rPr lang="es-MX" sz="2800" b="1" dirty="0" smtClean="0">
                <a:solidFill>
                  <a:srgbClr val="3333FF"/>
                </a:solidFill>
              </a:rPr>
              <a:t>Dónde está pasando?</a:t>
            </a:r>
          </a:p>
          <a:p>
            <a:pPr marL="355600" indent="-355600" algn="ctr"/>
            <a:r>
              <a:rPr lang="es-MX" sz="2400" b="1" dirty="0" smtClean="0">
                <a:solidFill>
                  <a:srgbClr val="3333FF"/>
                </a:solidFill>
              </a:rPr>
              <a:t> </a:t>
            </a:r>
            <a:r>
              <a:rPr lang="es-MX" sz="2400" b="1" dirty="0" smtClean="0">
                <a:solidFill>
                  <a:srgbClr val="C00000"/>
                </a:solidFill>
                <a:effectLst>
                  <a:outerShdw blurRad="38100" dist="38100" dir="2700000" algn="tl">
                    <a:srgbClr val="000000">
                      <a:alpha val="43137"/>
                    </a:srgbClr>
                  </a:outerShdw>
                </a:effectLst>
              </a:rPr>
              <a:t>Geolocalización</a:t>
            </a:r>
          </a:p>
        </p:txBody>
      </p:sp>
      <p:sp>
        <p:nvSpPr>
          <p:cNvPr id="10" name="9 Rectángulo"/>
          <p:cNvSpPr/>
          <p:nvPr/>
        </p:nvSpPr>
        <p:spPr>
          <a:xfrm>
            <a:off x="179512" y="2348880"/>
            <a:ext cx="2952328" cy="892552"/>
          </a:xfrm>
          <a:prstGeom prst="rect">
            <a:avLst/>
          </a:prstGeom>
        </p:spPr>
        <p:txBody>
          <a:bodyPr wrap="square">
            <a:spAutoFit/>
          </a:bodyPr>
          <a:lstStyle/>
          <a:p>
            <a:pPr marL="355600" indent="-355600" algn="ctr"/>
            <a:r>
              <a:rPr lang="es-MX" sz="2800" b="1" dirty="0" smtClean="0">
                <a:solidFill>
                  <a:srgbClr val="3333FF"/>
                </a:solidFill>
              </a:rPr>
              <a:t>Qué </a:t>
            </a:r>
            <a:r>
              <a:rPr lang="es-MX" sz="2800" b="1" dirty="0" smtClean="0">
                <a:solidFill>
                  <a:srgbClr val="3333FF"/>
                </a:solidFill>
              </a:rPr>
              <a:t>puede pasar?</a:t>
            </a:r>
            <a:endParaRPr lang="es-MX" sz="2800" b="1" dirty="0" smtClean="0">
              <a:solidFill>
                <a:srgbClr val="3333FF"/>
              </a:solidFill>
            </a:endParaRPr>
          </a:p>
          <a:p>
            <a:pPr marL="355600" indent="-355600" algn="ctr"/>
            <a:r>
              <a:rPr lang="es-MX" sz="2400" b="1" dirty="0" smtClean="0">
                <a:solidFill>
                  <a:srgbClr val="C00000"/>
                </a:solidFill>
                <a:effectLst>
                  <a:outerShdw blurRad="38100" dist="38100" dir="2700000" algn="tl">
                    <a:srgbClr val="000000">
                      <a:alpha val="43137"/>
                    </a:srgbClr>
                  </a:outerShdw>
                </a:effectLst>
              </a:rPr>
              <a:t>Data Mining </a:t>
            </a:r>
            <a:endParaRPr lang="es-MX" sz="2400" dirty="0">
              <a:solidFill>
                <a:srgbClr val="C00000"/>
              </a:solidFill>
              <a:effectLst>
                <a:outerShdw blurRad="38100" dist="38100" dir="2700000" algn="tl">
                  <a:srgbClr val="000000">
                    <a:alpha val="43137"/>
                  </a:srgbClr>
                </a:outerShdw>
              </a:effectLst>
            </a:endParaRPr>
          </a:p>
        </p:txBody>
      </p:sp>
      <p:sp>
        <p:nvSpPr>
          <p:cNvPr id="11" name="1 Título"/>
          <p:cNvSpPr txBox="1">
            <a:spLocks/>
          </p:cNvSpPr>
          <p:nvPr/>
        </p:nvSpPr>
        <p:spPr>
          <a:xfrm>
            <a:off x="457200" y="548680"/>
            <a:ext cx="8229600" cy="77809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rgbClr val="3333FF"/>
                </a:solidFill>
                <a:effectLst/>
                <a:uLnTx/>
                <a:uFillTx/>
                <a:latin typeface="+mj-lt"/>
                <a:ea typeface="+mj-ea"/>
                <a:cs typeface="+mj-cs"/>
              </a:rPr>
              <a:t>Las preguntas sobre BI</a:t>
            </a:r>
            <a:endParaRPr kumimoji="0" lang="es-MX" sz="4400" b="0" i="0" u="none" strike="noStrike" kern="1200" cap="none" spc="0" normalizeH="0" baseline="0" noProof="0" dirty="0">
              <a:ln>
                <a:noFill/>
              </a:ln>
              <a:solidFill>
                <a:srgbClr val="3333FF"/>
              </a:solidFill>
              <a:effectLst/>
              <a:uLnTx/>
              <a:uFillTx/>
              <a:latin typeface="+mj-lt"/>
              <a:ea typeface="+mj-ea"/>
              <a:cs typeface="+mj-cs"/>
            </a:endParaRPr>
          </a:p>
        </p:txBody>
      </p:sp>
      <p:sp>
        <p:nvSpPr>
          <p:cNvPr id="12" name="11 Elipse"/>
          <p:cNvSpPr/>
          <p:nvPr/>
        </p:nvSpPr>
        <p:spPr>
          <a:xfrm>
            <a:off x="3131840" y="2636912"/>
            <a:ext cx="2592288" cy="18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4400" b="1" i="1" dirty="0" smtClean="0">
                <a:solidFill>
                  <a:srgbClr val="0033CC"/>
                </a:solidFill>
                <a:effectLst>
                  <a:outerShdw blurRad="38100" dist="38100" dir="2700000" algn="tl">
                    <a:srgbClr val="000000">
                      <a:alpha val="43137"/>
                    </a:srgbClr>
                  </a:outerShdw>
                </a:effectLst>
                <a:latin typeface="Aharoni" pitchFamily="2" charset="-79"/>
                <a:cs typeface="Aharoni" pitchFamily="2" charset="-79"/>
              </a:rPr>
              <a:t>B I</a:t>
            </a:r>
            <a:endParaRPr lang="es-MX" sz="4400" b="1" i="1" dirty="0">
              <a:solidFill>
                <a:srgbClr val="0033CC"/>
              </a:solidFill>
              <a:effectLst>
                <a:outerShdw blurRad="38100" dist="38100" dir="2700000" algn="tl">
                  <a:srgbClr val="000000">
                    <a:alpha val="43137"/>
                  </a:srgbClr>
                </a:outerShdw>
              </a:effectLst>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20 Diagrama"/>
          <p:cNvGraphicFramePr/>
          <p:nvPr/>
        </p:nvGraphicFramePr>
        <p:xfrm>
          <a:off x="683568" y="980728"/>
          <a:ext cx="792088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sco magnético"/>
          <p:cNvSpPr/>
          <p:nvPr/>
        </p:nvSpPr>
        <p:spPr>
          <a:xfrm>
            <a:off x="683568" y="908720"/>
            <a:ext cx="576064" cy="576064"/>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dirty="0"/>
          </a:p>
        </p:txBody>
      </p:sp>
      <p:sp>
        <p:nvSpPr>
          <p:cNvPr id="4" name="3 Disco magnético"/>
          <p:cNvSpPr/>
          <p:nvPr/>
        </p:nvSpPr>
        <p:spPr>
          <a:xfrm>
            <a:off x="755576" y="1844824"/>
            <a:ext cx="576064" cy="576064"/>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dirty="0"/>
          </a:p>
        </p:txBody>
      </p:sp>
      <p:sp>
        <p:nvSpPr>
          <p:cNvPr id="5" name="4 Disco magnético"/>
          <p:cNvSpPr/>
          <p:nvPr/>
        </p:nvSpPr>
        <p:spPr>
          <a:xfrm>
            <a:off x="683568" y="2780928"/>
            <a:ext cx="576064" cy="576064"/>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dirty="0"/>
          </a:p>
        </p:txBody>
      </p:sp>
      <p:sp>
        <p:nvSpPr>
          <p:cNvPr id="6" name="5 Disco magnético"/>
          <p:cNvSpPr/>
          <p:nvPr/>
        </p:nvSpPr>
        <p:spPr>
          <a:xfrm>
            <a:off x="539552" y="3573016"/>
            <a:ext cx="576064" cy="576064"/>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dirty="0"/>
          </a:p>
        </p:txBody>
      </p:sp>
      <p:sp>
        <p:nvSpPr>
          <p:cNvPr id="7" name="6 Disco magnético"/>
          <p:cNvSpPr/>
          <p:nvPr/>
        </p:nvSpPr>
        <p:spPr>
          <a:xfrm>
            <a:off x="1043608" y="3573016"/>
            <a:ext cx="576064" cy="576064"/>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dirty="0"/>
          </a:p>
        </p:txBody>
      </p:sp>
      <p:sp>
        <p:nvSpPr>
          <p:cNvPr id="8" name="7 CuadroTexto"/>
          <p:cNvSpPr txBox="1"/>
          <p:nvPr/>
        </p:nvSpPr>
        <p:spPr>
          <a:xfrm>
            <a:off x="107504" y="1052736"/>
            <a:ext cx="550151" cy="369332"/>
          </a:xfrm>
          <a:prstGeom prst="rect">
            <a:avLst/>
          </a:prstGeom>
          <a:noFill/>
        </p:spPr>
        <p:txBody>
          <a:bodyPr wrap="none" rtlCol="0">
            <a:spAutoFit/>
          </a:bodyPr>
          <a:lstStyle/>
          <a:p>
            <a:r>
              <a:rPr lang="es-MX" b="1" dirty="0" smtClean="0">
                <a:solidFill>
                  <a:srgbClr val="0033CC"/>
                </a:solidFill>
              </a:rPr>
              <a:t>ERP</a:t>
            </a:r>
            <a:endParaRPr lang="es-MX" b="1" dirty="0">
              <a:solidFill>
                <a:srgbClr val="0033CC"/>
              </a:solidFill>
            </a:endParaRPr>
          </a:p>
        </p:txBody>
      </p:sp>
      <p:sp>
        <p:nvSpPr>
          <p:cNvPr id="9" name="8 CuadroTexto"/>
          <p:cNvSpPr txBox="1"/>
          <p:nvPr/>
        </p:nvSpPr>
        <p:spPr>
          <a:xfrm>
            <a:off x="107504" y="1988840"/>
            <a:ext cx="638316" cy="369332"/>
          </a:xfrm>
          <a:prstGeom prst="rect">
            <a:avLst/>
          </a:prstGeom>
          <a:noFill/>
        </p:spPr>
        <p:txBody>
          <a:bodyPr wrap="none" rtlCol="0">
            <a:spAutoFit/>
          </a:bodyPr>
          <a:lstStyle/>
          <a:p>
            <a:r>
              <a:rPr lang="es-MX" b="1" dirty="0" smtClean="0">
                <a:solidFill>
                  <a:srgbClr val="0033CC"/>
                </a:solidFill>
              </a:rPr>
              <a:t>CRM</a:t>
            </a:r>
            <a:endParaRPr lang="es-MX" b="1" dirty="0">
              <a:solidFill>
                <a:srgbClr val="0033CC"/>
              </a:solidFill>
            </a:endParaRPr>
          </a:p>
        </p:txBody>
      </p:sp>
      <p:sp>
        <p:nvSpPr>
          <p:cNvPr id="10" name="9 CuadroTexto"/>
          <p:cNvSpPr txBox="1"/>
          <p:nvPr/>
        </p:nvSpPr>
        <p:spPr>
          <a:xfrm>
            <a:off x="101421" y="2915652"/>
            <a:ext cx="582147" cy="369332"/>
          </a:xfrm>
          <a:prstGeom prst="rect">
            <a:avLst/>
          </a:prstGeom>
          <a:noFill/>
        </p:spPr>
        <p:txBody>
          <a:bodyPr wrap="none" rtlCol="0">
            <a:spAutoFit/>
          </a:bodyPr>
          <a:lstStyle/>
          <a:p>
            <a:r>
              <a:rPr lang="es-MX" b="1" dirty="0" smtClean="0">
                <a:solidFill>
                  <a:srgbClr val="0033CC"/>
                </a:solidFill>
              </a:rPr>
              <a:t>GRC</a:t>
            </a:r>
            <a:endParaRPr lang="es-MX" b="1" dirty="0">
              <a:solidFill>
                <a:srgbClr val="0033CC"/>
              </a:solidFill>
            </a:endParaRPr>
          </a:p>
        </p:txBody>
      </p:sp>
      <p:sp>
        <p:nvSpPr>
          <p:cNvPr id="11" name="10 Disco magnético"/>
          <p:cNvSpPr/>
          <p:nvPr/>
        </p:nvSpPr>
        <p:spPr>
          <a:xfrm>
            <a:off x="755576" y="4797152"/>
            <a:ext cx="576064" cy="576064"/>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dirty="0"/>
          </a:p>
        </p:txBody>
      </p:sp>
      <p:sp>
        <p:nvSpPr>
          <p:cNvPr id="12" name="11 CuadroTexto"/>
          <p:cNvSpPr txBox="1"/>
          <p:nvPr/>
        </p:nvSpPr>
        <p:spPr>
          <a:xfrm>
            <a:off x="516869" y="4149080"/>
            <a:ext cx="1030795" cy="369332"/>
          </a:xfrm>
          <a:prstGeom prst="rect">
            <a:avLst/>
          </a:prstGeom>
          <a:noFill/>
        </p:spPr>
        <p:txBody>
          <a:bodyPr wrap="none" rtlCol="0">
            <a:spAutoFit/>
          </a:bodyPr>
          <a:lstStyle/>
          <a:p>
            <a:r>
              <a:rPr lang="es-MX" b="1" dirty="0" smtClean="0">
                <a:solidFill>
                  <a:srgbClr val="0033CC"/>
                </a:solidFill>
              </a:rPr>
              <a:t>Otras BD</a:t>
            </a:r>
            <a:endParaRPr lang="es-MX" b="1" dirty="0">
              <a:solidFill>
                <a:srgbClr val="0033CC"/>
              </a:solidFill>
            </a:endParaRPr>
          </a:p>
        </p:txBody>
      </p:sp>
      <p:sp>
        <p:nvSpPr>
          <p:cNvPr id="13" name="12 CuadroTexto"/>
          <p:cNvSpPr txBox="1"/>
          <p:nvPr/>
        </p:nvSpPr>
        <p:spPr>
          <a:xfrm>
            <a:off x="179512" y="4941168"/>
            <a:ext cx="475964" cy="369332"/>
          </a:xfrm>
          <a:prstGeom prst="rect">
            <a:avLst/>
          </a:prstGeom>
          <a:noFill/>
        </p:spPr>
        <p:txBody>
          <a:bodyPr wrap="none" rtlCol="0">
            <a:spAutoFit/>
          </a:bodyPr>
          <a:lstStyle/>
          <a:p>
            <a:r>
              <a:rPr lang="es-MX" b="1" dirty="0" smtClean="0">
                <a:solidFill>
                  <a:srgbClr val="0033CC"/>
                </a:solidFill>
              </a:rPr>
              <a:t>Txt</a:t>
            </a:r>
            <a:endParaRPr lang="es-MX" b="1" dirty="0">
              <a:solidFill>
                <a:srgbClr val="0033CC"/>
              </a:solidFill>
            </a:endParaRPr>
          </a:p>
        </p:txBody>
      </p:sp>
      <p:cxnSp>
        <p:nvCxnSpPr>
          <p:cNvPr id="21" name="20 Conector recto de flecha"/>
          <p:cNvCxnSpPr/>
          <p:nvPr/>
        </p:nvCxnSpPr>
        <p:spPr>
          <a:xfrm>
            <a:off x="1043608" y="1412776"/>
            <a:ext cx="0" cy="43204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21 Conector recto de flecha"/>
          <p:cNvCxnSpPr/>
          <p:nvPr/>
        </p:nvCxnSpPr>
        <p:spPr>
          <a:xfrm>
            <a:off x="1043608" y="4437112"/>
            <a:ext cx="0" cy="43204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22 Conector recto de flecha"/>
          <p:cNvCxnSpPr/>
          <p:nvPr/>
        </p:nvCxnSpPr>
        <p:spPr>
          <a:xfrm>
            <a:off x="1043608" y="3284984"/>
            <a:ext cx="0" cy="43204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23 Conector recto de flecha"/>
          <p:cNvCxnSpPr/>
          <p:nvPr/>
        </p:nvCxnSpPr>
        <p:spPr>
          <a:xfrm>
            <a:off x="1043608" y="2420888"/>
            <a:ext cx="0" cy="43204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25 Conector recto de flecha"/>
          <p:cNvCxnSpPr/>
          <p:nvPr/>
        </p:nvCxnSpPr>
        <p:spPr>
          <a:xfrm>
            <a:off x="1331640" y="1340768"/>
            <a:ext cx="576064" cy="6480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29 Conector recto de flecha"/>
          <p:cNvCxnSpPr/>
          <p:nvPr/>
        </p:nvCxnSpPr>
        <p:spPr>
          <a:xfrm flipV="1">
            <a:off x="1259632" y="3068960"/>
            <a:ext cx="432048" cy="838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30 Conector recto de flecha"/>
          <p:cNvCxnSpPr/>
          <p:nvPr/>
        </p:nvCxnSpPr>
        <p:spPr>
          <a:xfrm>
            <a:off x="1331640" y="2060848"/>
            <a:ext cx="432048" cy="43204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2" name="31 Conector recto de flecha"/>
          <p:cNvCxnSpPr/>
          <p:nvPr/>
        </p:nvCxnSpPr>
        <p:spPr>
          <a:xfrm flipV="1">
            <a:off x="1331640" y="3356992"/>
            <a:ext cx="360040" cy="21602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3" name="32 Conector recto de flecha"/>
          <p:cNvCxnSpPr/>
          <p:nvPr/>
        </p:nvCxnSpPr>
        <p:spPr>
          <a:xfrm flipV="1">
            <a:off x="1331640" y="4509120"/>
            <a:ext cx="576064" cy="57606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64514" name="Picture 2" descr="http://www.tecnicosprofesionales.com.mx/attachments/Image/gifs%20animados/ENGRANES%20VARIOS.gif">
            <a:hlinkClick r:id="rId2"/>
          </p:cNvPr>
          <p:cNvPicPr>
            <a:picLocks noChangeAspect="1" noChangeArrowheads="1"/>
          </p:cNvPicPr>
          <p:nvPr/>
        </p:nvPicPr>
        <p:blipFill>
          <a:blip r:embed="rId3" cstate="print"/>
          <a:srcRect/>
          <a:stretch>
            <a:fillRect/>
          </a:stretch>
        </p:blipFill>
        <p:spPr bwMode="auto">
          <a:xfrm>
            <a:off x="1763688" y="2564904"/>
            <a:ext cx="1152128" cy="1152129"/>
          </a:xfrm>
          <a:prstGeom prst="rect">
            <a:avLst/>
          </a:prstGeom>
          <a:noFill/>
        </p:spPr>
      </p:pic>
      <p:pic>
        <p:nvPicPr>
          <p:cNvPr id="64515" name="Picture 3"/>
          <p:cNvPicPr>
            <a:picLocks noChangeAspect="1" noChangeArrowheads="1"/>
          </p:cNvPicPr>
          <p:nvPr/>
        </p:nvPicPr>
        <p:blipFill>
          <a:blip r:embed="rId4" cstate="print"/>
          <a:srcRect/>
          <a:stretch>
            <a:fillRect/>
          </a:stretch>
        </p:blipFill>
        <p:spPr bwMode="auto">
          <a:xfrm>
            <a:off x="2987824" y="1772816"/>
            <a:ext cx="1949748" cy="2696848"/>
          </a:xfrm>
          <a:prstGeom prst="rect">
            <a:avLst/>
          </a:prstGeom>
          <a:noFill/>
          <a:ln w="9525">
            <a:noFill/>
            <a:miter lim="800000"/>
            <a:headEnd/>
            <a:tailEnd/>
          </a:ln>
        </p:spPr>
      </p:pic>
      <p:sp>
        <p:nvSpPr>
          <p:cNvPr id="44" name="43 CuadroTexto"/>
          <p:cNvSpPr txBox="1"/>
          <p:nvPr/>
        </p:nvSpPr>
        <p:spPr>
          <a:xfrm>
            <a:off x="1691680" y="1268760"/>
            <a:ext cx="1224136" cy="1354217"/>
          </a:xfrm>
          <a:prstGeom prst="rect">
            <a:avLst/>
          </a:prstGeom>
          <a:noFill/>
        </p:spPr>
        <p:txBody>
          <a:bodyPr wrap="square" rtlCol="0">
            <a:spAutoFit/>
          </a:bodyPr>
          <a:lstStyle/>
          <a:p>
            <a:pPr algn="ctr"/>
            <a:r>
              <a:rPr lang="es-MX" sz="2800" b="1" dirty="0" smtClean="0">
                <a:solidFill>
                  <a:srgbClr val="0033CC"/>
                </a:solidFill>
                <a:effectLst>
                  <a:outerShdw blurRad="38100" dist="38100" dir="2700000" algn="tl">
                    <a:srgbClr val="000000">
                      <a:alpha val="43137"/>
                    </a:srgbClr>
                  </a:outerShdw>
                </a:effectLst>
              </a:rPr>
              <a:t>ETL</a:t>
            </a:r>
          </a:p>
          <a:p>
            <a:pPr algn="ctr"/>
            <a:r>
              <a:rPr lang="es-MX" b="1" i="1" dirty="0" smtClean="0">
                <a:hlinkClick r:id="rId5" action="ppaction://hlinkfile"/>
              </a:rPr>
              <a:t>Extract, transform and load</a:t>
            </a:r>
            <a:endParaRPr lang="es-MX" b="1" dirty="0">
              <a:solidFill>
                <a:srgbClr val="0033CC"/>
              </a:solidFill>
              <a:effectLst>
                <a:outerShdw blurRad="38100" dist="38100" dir="2700000" algn="tl">
                  <a:srgbClr val="000000">
                    <a:alpha val="43137"/>
                  </a:srgbClr>
                </a:outerShdw>
              </a:effectLst>
            </a:endParaRPr>
          </a:p>
        </p:txBody>
      </p:sp>
      <p:cxnSp>
        <p:nvCxnSpPr>
          <p:cNvPr id="45" name="44 Conector recto de flecha"/>
          <p:cNvCxnSpPr/>
          <p:nvPr/>
        </p:nvCxnSpPr>
        <p:spPr>
          <a:xfrm flipV="1">
            <a:off x="2699792" y="3068960"/>
            <a:ext cx="432048" cy="838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aphicFrame>
        <p:nvGraphicFramePr>
          <p:cNvPr id="46" name="45 Diagrama"/>
          <p:cNvGraphicFramePr/>
          <p:nvPr/>
        </p:nvGraphicFramePr>
        <p:xfrm>
          <a:off x="0" y="5733256"/>
          <a:ext cx="9144000" cy="6206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4517" name="Picture 5" descr="http://www.cleverq.com/Portals/83688/images/Executive%20Dashboard-resized-600.jpg">
            <a:hlinkClick r:id="rId11"/>
          </p:cNvPr>
          <p:cNvPicPr>
            <a:picLocks noChangeAspect="1" noChangeArrowheads="1"/>
          </p:cNvPicPr>
          <p:nvPr/>
        </p:nvPicPr>
        <p:blipFill>
          <a:blip r:embed="rId12" cstate="print"/>
          <a:srcRect/>
          <a:stretch>
            <a:fillRect/>
          </a:stretch>
        </p:blipFill>
        <p:spPr bwMode="auto">
          <a:xfrm>
            <a:off x="6876256" y="4149080"/>
            <a:ext cx="2088232" cy="1298184"/>
          </a:xfrm>
          <a:prstGeom prst="rect">
            <a:avLst/>
          </a:prstGeom>
          <a:noFill/>
        </p:spPr>
      </p:pic>
      <p:pic>
        <p:nvPicPr>
          <p:cNvPr id="64519" name="Picture 7" descr="http://www.bleent.com/wp-content/uploads/2011/06/Cube_OLAP.png">
            <a:hlinkClick r:id="rId13"/>
          </p:cNvPr>
          <p:cNvPicPr>
            <a:picLocks noChangeAspect="1" noChangeArrowheads="1"/>
          </p:cNvPicPr>
          <p:nvPr/>
        </p:nvPicPr>
        <p:blipFill>
          <a:blip r:embed="rId14" cstate="print"/>
          <a:srcRect/>
          <a:stretch>
            <a:fillRect/>
          </a:stretch>
        </p:blipFill>
        <p:spPr bwMode="auto">
          <a:xfrm>
            <a:off x="7668344" y="2794839"/>
            <a:ext cx="1440160" cy="1354241"/>
          </a:xfrm>
          <a:prstGeom prst="rect">
            <a:avLst/>
          </a:prstGeom>
          <a:noFill/>
        </p:spPr>
      </p:pic>
      <p:pic>
        <p:nvPicPr>
          <p:cNvPr id="64521" name="Picture 9" descr="http://www.stratebi.com/image/image_gallery?uuid=70db338e-5a62-42bd-ae2f-71c94cc851b5&amp;groupId=10157&amp;t=1366206498870">
            <a:hlinkClick r:id="rId15"/>
          </p:cNvPr>
          <p:cNvPicPr>
            <a:picLocks noChangeAspect="1" noChangeArrowheads="1"/>
          </p:cNvPicPr>
          <p:nvPr/>
        </p:nvPicPr>
        <p:blipFill>
          <a:blip r:embed="rId16" cstate="print"/>
          <a:srcRect/>
          <a:stretch>
            <a:fillRect/>
          </a:stretch>
        </p:blipFill>
        <p:spPr bwMode="auto">
          <a:xfrm>
            <a:off x="6588224" y="1440160"/>
            <a:ext cx="1351121" cy="1340768"/>
          </a:xfrm>
          <a:prstGeom prst="rect">
            <a:avLst/>
          </a:prstGeom>
          <a:noFill/>
        </p:spPr>
      </p:pic>
      <p:pic>
        <p:nvPicPr>
          <p:cNvPr id="64523" name="Picture 11" descr="http://saitenlinea.com/manualv2/images/f/f5/Reporte-resumen-de-facturas.jpg">
            <a:hlinkClick r:id="rId17"/>
          </p:cNvPr>
          <p:cNvPicPr>
            <a:picLocks noChangeAspect="1" noChangeArrowheads="1"/>
          </p:cNvPicPr>
          <p:nvPr/>
        </p:nvPicPr>
        <p:blipFill>
          <a:blip r:embed="rId18" cstate="print"/>
          <a:srcRect/>
          <a:stretch>
            <a:fillRect/>
          </a:stretch>
        </p:blipFill>
        <p:spPr bwMode="auto">
          <a:xfrm>
            <a:off x="7741863" y="548680"/>
            <a:ext cx="1402137" cy="1296144"/>
          </a:xfrm>
          <a:prstGeom prst="rect">
            <a:avLst/>
          </a:prstGeom>
          <a:noFill/>
        </p:spPr>
      </p:pic>
      <p:sp>
        <p:nvSpPr>
          <p:cNvPr id="52" name="51 CuadroTexto"/>
          <p:cNvSpPr txBox="1"/>
          <p:nvPr/>
        </p:nvSpPr>
        <p:spPr>
          <a:xfrm>
            <a:off x="6948264" y="3429000"/>
            <a:ext cx="700833" cy="369332"/>
          </a:xfrm>
          <a:prstGeom prst="rect">
            <a:avLst/>
          </a:prstGeom>
          <a:noFill/>
        </p:spPr>
        <p:txBody>
          <a:bodyPr wrap="none" rtlCol="0">
            <a:spAutoFit/>
          </a:bodyPr>
          <a:lstStyle/>
          <a:p>
            <a:r>
              <a:rPr lang="es-MX" b="1" dirty="0" smtClean="0">
                <a:solidFill>
                  <a:srgbClr val="0033CC"/>
                </a:solidFill>
              </a:rPr>
              <a:t>OLAP</a:t>
            </a:r>
            <a:endParaRPr lang="es-MX" b="1" dirty="0">
              <a:solidFill>
                <a:srgbClr val="0033CC"/>
              </a:solidFill>
            </a:endParaRPr>
          </a:p>
        </p:txBody>
      </p:sp>
      <p:sp>
        <p:nvSpPr>
          <p:cNvPr id="53" name="52 CuadroTexto"/>
          <p:cNvSpPr txBox="1"/>
          <p:nvPr/>
        </p:nvSpPr>
        <p:spPr>
          <a:xfrm>
            <a:off x="7884368" y="1988840"/>
            <a:ext cx="854721" cy="646331"/>
          </a:xfrm>
          <a:prstGeom prst="rect">
            <a:avLst/>
          </a:prstGeom>
          <a:noFill/>
        </p:spPr>
        <p:txBody>
          <a:bodyPr wrap="none" rtlCol="0">
            <a:spAutoFit/>
          </a:bodyPr>
          <a:lstStyle/>
          <a:p>
            <a:r>
              <a:rPr lang="es-MX" b="1" dirty="0" smtClean="0">
                <a:solidFill>
                  <a:srgbClr val="0033CC"/>
                </a:solidFill>
              </a:rPr>
              <a:t>Data</a:t>
            </a:r>
          </a:p>
          <a:p>
            <a:r>
              <a:rPr lang="es-MX" b="1" dirty="0" smtClean="0">
                <a:solidFill>
                  <a:srgbClr val="0033CC"/>
                </a:solidFill>
              </a:rPr>
              <a:t>Mining</a:t>
            </a:r>
            <a:endParaRPr lang="es-MX" b="1" dirty="0">
              <a:solidFill>
                <a:srgbClr val="0033CC"/>
              </a:solidFill>
            </a:endParaRPr>
          </a:p>
        </p:txBody>
      </p:sp>
      <p:sp>
        <p:nvSpPr>
          <p:cNvPr id="54" name="53 CuadroTexto"/>
          <p:cNvSpPr txBox="1"/>
          <p:nvPr/>
        </p:nvSpPr>
        <p:spPr>
          <a:xfrm>
            <a:off x="6701093" y="908720"/>
            <a:ext cx="1039259" cy="369332"/>
          </a:xfrm>
          <a:prstGeom prst="rect">
            <a:avLst/>
          </a:prstGeom>
          <a:noFill/>
        </p:spPr>
        <p:txBody>
          <a:bodyPr wrap="none" rtlCol="0">
            <a:spAutoFit/>
          </a:bodyPr>
          <a:lstStyle/>
          <a:p>
            <a:r>
              <a:rPr lang="es-MX" b="1" dirty="0" smtClean="0">
                <a:solidFill>
                  <a:srgbClr val="0033CC"/>
                </a:solidFill>
              </a:rPr>
              <a:t>Reportes</a:t>
            </a:r>
            <a:endParaRPr lang="es-MX" b="1" dirty="0">
              <a:solidFill>
                <a:srgbClr val="0033CC"/>
              </a:solidFill>
            </a:endParaRPr>
          </a:p>
        </p:txBody>
      </p:sp>
      <p:sp>
        <p:nvSpPr>
          <p:cNvPr id="55" name="54 CuadroTexto"/>
          <p:cNvSpPr txBox="1"/>
          <p:nvPr/>
        </p:nvSpPr>
        <p:spPr>
          <a:xfrm>
            <a:off x="7380312" y="5373216"/>
            <a:ext cx="1222194" cy="369332"/>
          </a:xfrm>
          <a:prstGeom prst="rect">
            <a:avLst/>
          </a:prstGeom>
          <a:noFill/>
        </p:spPr>
        <p:txBody>
          <a:bodyPr wrap="none" rtlCol="0">
            <a:spAutoFit/>
          </a:bodyPr>
          <a:lstStyle/>
          <a:p>
            <a:r>
              <a:rPr lang="es-MX" b="1" dirty="0" smtClean="0">
                <a:solidFill>
                  <a:srgbClr val="0033CC"/>
                </a:solidFill>
              </a:rPr>
              <a:t>Dashboard</a:t>
            </a:r>
            <a:endParaRPr lang="es-MX" b="1" dirty="0">
              <a:solidFill>
                <a:srgbClr val="0033CC"/>
              </a:solidFill>
            </a:endParaRPr>
          </a:p>
        </p:txBody>
      </p:sp>
      <p:cxnSp>
        <p:nvCxnSpPr>
          <p:cNvPr id="56" name="55 Conector recto de flecha"/>
          <p:cNvCxnSpPr/>
          <p:nvPr/>
        </p:nvCxnSpPr>
        <p:spPr>
          <a:xfrm>
            <a:off x="6156176" y="4149080"/>
            <a:ext cx="576064" cy="6480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7" name="56 Conector recto de flecha"/>
          <p:cNvCxnSpPr/>
          <p:nvPr/>
        </p:nvCxnSpPr>
        <p:spPr>
          <a:xfrm>
            <a:off x="6300192" y="3429000"/>
            <a:ext cx="50405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9" name="58 Conector recto de flecha"/>
          <p:cNvCxnSpPr/>
          <p:nvPr/>
        </p:nvCxnSpPr>
        <p:spPr>
          <a:xfrm flipV="1">
            <a:off x="6300192" y="2348880"/>
            <a:ext cx="432048" cy="5040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2" name="61 Conector recto de flecha"/>
          <p:cNvCxnSpPr/>
          <p:nvPr/>
        </p:nvCxnSpPr>
        <p:spPr>
          <a:xfrm flipV="1">
            <a:off x="6228184" y="1340768"/>
            <a:ext cx="432048" cy="6480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5" name="1 Título"/>
          <p:cNvSpPr txBox="1">
            <a:spLocks/>
          </p:cNvSpPr>
          <p:nvPr/>
        </p:nvSpPr>
        <p:spPr>
          <a:xfrm>
            <a:off x="457200" y="548680"/>
            <a:ext cx="8229600" cy="77809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600" b="0" i="0" u="none" strike="noStrike" kern="1200" cap="none" spc="0" normalizeH="0" baseline="0" noProof="0" dirty="0" smtClean="0">
                <a:ln>
                  <a:noFill/>
                </a:ln>
                <a:solidFill>
                  <a:srgbClr val="3333FF"/>
                </a:solidFill>
                <a:effectLst/>
                <a:uLnTx/>
                <a:uFillTx/>
                <a:latin typeface="+mj-lt"/>
                <a:ea typeface="+mj-ea"/>
                <a:cs typeface="+mj-cs"/>
              </a:rPr>
              <a:t>Arquitectura de BI</a:t>
            </a:r>
            <a:endParaRPr kumimoji="0" lang="es-MX" sz="3600" b="0" i="0" u="none" strike="noStrike" kern="1200" cap="none" spc="0" normalizeH="0" baseline="0" noProof="0" dirty="0">
              <a:ln>
                <a:noFill/>
              </a:ln>
              <a:solidFill>
                <a:srgbClr val="3333FF"/>
              </a:solidFill>
              <a:effectLst/>
              <a:uLnTx/>
              <a:uFillTx/>
              <a:latin typeface="+mj-lt"/>
              <a:ea typeface="+mj-ea"/>
              <a:cs typeface="+mj-cs"/>
            </a:endParaRPr>
          </a:p>
        </p:txBody>
      </p:sp>
      <p:pic>
        <p:nvPicPr>
          <p:cNvPr id="64525" name="Picture 13" descr="http://t3.gstatic.com/images?q=tbn:ANd9GcS1_Va2yRGhpG_D82aO1oqaFWrvDqn7hy1yZyqV6HjiiQvaQ0r8yw">
            <a:hlinkClick r:id="rId19"/>
          </p:cNvPr>
          <p:cNvPicPr>
            <a:picLocks noChangeAspect="1" noChangeArrowheads="1"/>
          </p:cNvPicPr>
          <p:nvPr/>
        </p:nvPicPr>
        <p:blipFill>
          <a:blip r:embed="rId20" cstate="print"/>
          <a:srcRect/>
          <a:stretch>
            <a:fillRect/>
          </a:stretch>
        </p:blipFill>
        <p:spPr bwMode="auto">
          <a:xfrm>
            <a:off x="5004048" y="1844824"/>
            <a:ext cx="1152128" cy="27363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ppt_x"/>
                                          </p:val>
                                        </p:tav>
                                        <p:tav tm="100000">
                                          <p:val>
                                            <p:strVal val="#ppt_x"/>
                                          </p:val>
                                        </p:tav>
                                      </p:tavLst>
                                    </p:anim>
                                    <p:anim calcmode="lin" valueType="num">
                                      <p:cBhvr additive="base">
                                        <p:cTn id="80" dur="5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500" fill="hold"/>
                                        <p:tgtEl>
                                          <p:spTgt spid="33"/>
                                        </p:tgtEl>
                                        <p:attrNameLst>
                                          <p:attrName>ppt_x</p:attrName>
                                        </p:attrNameLst>
                                      </p:cBhvr>
                                      <p:tavLst>
                                        <p:tav tm="0">
                                          <p:val>
                                            <p:strVal val="#ppt_x"/>
                                          </p:val>
                                        </p:tav>
                                        <p:tav tm="100000">
                                          <p:val>
                                            <p:strVal val="#ppt_x"/>
                                          </p:val>
                                        </p:tav>
                                      </p:tavLst>
                                    </p:anim>
                                    <p:anim calcmode="lin" valueType="num">
                                      <p:cBhvr additive="base">
                                        <p:cTn id="8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64514"/>
                                        </p:tgtEl>
                                        <p:attrNameLst>
                                          <p:attrName>style.visibility</p:attrName>
                                        </p:attrNameLst>
                                      </p:cBhvr>
                                      <p:to>
                                        <p:strVal val="visible"/>
                                      </p:to>
                                    </p:set>
                                    <p:anim calcmode="lin" valueType="num">
                                      <p:cBhvr additive="base">
                                        <p:cTn id="89" dur="500" fill="hold"/>
                                        <p:tgtEl>
                                          <p:spTgt spid="64514"/>
                                        </p:tgtEl>
                                        <p:attrNameLst>
                                          <p:attrName>ppt_x</p:attrName>
                                        </p:attrNameLst>
                                      </p:cBhvr>
                                      <p:tavLst>
                                        <p:tav tm="0">
                                          <p:val>
                                            <p:strVal val="#ppt_x"/>
                                          </p:val>
                                        </p:tav>
                                        <p:tav tm="100000">
                                          <p:val>
                                            <p:strVal val="#ppt_x"/>
                                          </p:val>
                                        </p:tav>
                                      </p:tavLst>
                                    </p:anim>
                                    <p:anim calcmode="lin" valueType="num">
                                      <p:cBhvr additive="base">
                                        <p:cTn id="90" dur="500" fill="hold"/>
                                        <p:tgtEl>
                                          <p:spTgt spid="64514"/>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additive="base">
                                        <p:cTn id="93" dur="500" fill="hold"/>
                                        <p:tgtEl>
                                          <p:spTgt spid="44"/>
                                        </p:tgtEl>
                                        <p:attrNameLst>
                                          <p:attrName>ppt_x</p:attrName>
                                        </p:attrNameLst>
                                      </p:cBhvr>
                                      <p:tavLst>
                                        <p:tav tm="0">
                                          <p:val>
                                            <p:strVal val="#ppt_x"/>
                                          </p:val>
                                        </p:tav>
                                        <p:tav tm="100000">
                                          <p:val>
                                            <p:strVal val="#ppt_x"/>
                                          </p:val>
                                        </p:tav>
                                      </p:tavLst>
                                    </p:anim>
                                    <p:anim calcmode="lin" valueType="num">
                                      <p:cBhvr additive="base">
                                        <p:cTn id="94" dur="500" fill="hold"/>
                                        <p:tgtEl>
                                          <p:spTgt spid="44"/>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45"/>
                                        </p:tgtEl>
                                        <p:attrNameLst>
                                          <p:attrName>style.visibility</p:attrName>
                                        </p:attrNameLst>
                                      </p:cBhvr>
                                      <p:to>
                                        <p:strVal val="visible"/>
                                      </p:to>
                                    </p:set>
                                    <p:anim calcmode="lin" valueType="num">
                                      <p:cBhvr additive="base">
                                        <p:cTn id="97" dur="500" fill="hold"/>
                                        <p:tgtEl>
                                          <p:spTgt spid="45"/>
                                        </p:tgtEl>
                                        <p:attrNameLst>
                                          <p:attrName>ppt_x</p:attrName>
                                        </p:attrNameLst>
                                      </p:cBhvr>
                                      <p:tavLst>
                                        <p:tav tm="0">
                                          <p:val>
                                            <p:strVal val="#ppt_x"/>
                                          </p:val>
                                        </p:tav>
                                        <p:tav tm="100000">
                                          <p:val>
                                            <p:strVal val="#ppt_x"/>
                                          </p:val>
                                        </p:tav>
                                      </p:tavLst>
                                    </p:anim>
                                    <p:anim calcmode="lin" valueType="num">
                                      <p:cBhvr additive="base">
                                        <p:cTn id="9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64515"/>
                                        </p:tgtEl>
                                        <p:attrNameLst>
                                          <p:attrName>style.visibility</p:attrName>
                                        </p:attrNameLst>
                                      </p:cBhvr>
                                      <p:to>
                                        <p:strVal val="visible"/>
                                      </p:to>
                                    </p:set>
                                    <p:anim calcmode="lin" valueType="num">
                                      <p:cBhvr additive="base">
                                        <p:cTn id="103" dur="500" fill="hold"/>
                                        <p:tgtEl>
                                          <p:spTgt spid="64515"/>
                                        </p:tgtEl>
                                        <p:attrNameLst>
                                          <p:attrName>ppt_x</p:attrName>
                                        </p:attrNameLst>
                                      </p:cBhvr>
                                      <p:tavLst>
                                        <p:tav tm="0">
                                          <p:val>
                                            <p:strVal val="#ppt_x"/>
                                          </p:val>
                                        </p:tav>
                                        <p:tav tm="100000">
                                          <p:val>
                                            <p:strVal val="#ppt_x"/>
                                          </p:val>
                                        </p:tav>
                                      </p:tavLst>
                                    </p:anim>
                                    <p:anim calcmode="lin" valueType="num">
                                      <p:cBhvr additive="base">
                                        <p:cTn id="104" dur="500" fill="hold"/>
                                        <p:tgtEl>
                                          <p:spTgt spid="64515"/>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500" fill="hold"/>
                                        <p:tgtEl>
                                          <p:spTgt spid="45"/>
                                        </p:tgtEl>
                                        <p:attrNameLst>
                                          <p:attrName>ppt_x</p:attrName>
                                        </p:attrNameLst>
                                      </p:cBhvr>
                                      <p:tavLst>
                                        <p:tav tm="0">
                                          <p:val>
                                            <p:strVal val="#ppt_x"/>
                                          </p:val>
                                        </p:tav>
                                        <p:tav tm="100000">
                                          <p:val>
                                            <p:strVal val="#ppt_x"/>
                                          </p:val>
                                        </p:tav>
                                      </p:tavLst>
                                    </p:anim>
                                    <p:anim calcmode="lin" valueType="num">
                                      <p:cBhvr additive="base">
                                        <p:cTn id="10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64525"/>
                                        </p:tgtEl>
                                        <p:attrNameLst>
                                          <p:attrName>style.visibility</p:attrName>
                                        </p:attrNameLst>
                                      </p:cBhvr>
                                      <p:to>
                                        <p:strVal val="visible"/>
                                      </p:to>
                                    </p:set>
                                    <p:anim calcmode="lin" valueType="num">
                                      <p:cBhvr additive="base">
                                        <p:cTn id="113" dur="500" fill="hold"/>
                                        <p:tgtEl>
                                          <p:spTgt spid="64525"/>
                                        </p:tgtEl>
                                        <p:attrNameLst>
                                          <p:attrName>ppt_x</p:attrName>
                                        </p:attrNameLst>
                                      </p:cBhvr>
                                      <p:tavLst>
                                        <p:tav tm="0">
                                          <p:val>
                                            <p:strVal val="#ppt_x"/>
                                          </p:val>
                                        </p:tav>
                                        <p:tav tm="100000">
                                          <p:val>
                                            <p:strVal val="#ppt_x"/>
                                          </p:val>
                                        </p:tav>
                                      </p:tavLst>
                                    </p:anim>
                                    <p:anim calcmode="lin" valueType="num">
                                      <p:cBhvr additive="base">
                                        <p:cTn id="114" dur="500" fill="hold"/>
                                        <p:tgtEl>
                                          <p:spTgt spid="64525"/>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64517"/>
                                        </p:tgtEl>
                                        <p:attrNameLst>
                                          <p:attrName>style.visibility</p:attrName>
                                        </p:attrNameLst>
                                      </p:cBhvr>
                                      <p:to>
                                        <p:strVal val="visible"/>
                                      </p:to>
                                    </p:set>
                                    <p:anim calcmode="lin" valueType="num">
                                      <p:cBhvr additive="base">
                                        <p:cTn id="119" dur="500" fill="hold"/>
                                        <p:tgtEl>
                                          <p:spTgt spid="64517"/>
                                        </p:tgtEl>
                                        <p:attrNameLst>
                                          <p:attrName>ppt_x</p:attrName>
                                        </p:attrNameLst>
                                      </p:cBhvr>
                                      <p:tavLst>
                                        <p:tav tm="0">
                                          <p:val>
                                            <p:strVal val="#ppt_x"/>
                                          </p:val>
                                        </p:tav>
                                        <p:tav tm="100000">
                                          <p:val>
                                            <p:strVal val="#ppt_x"/>
                                          </p:val>
                                        </p:tav>
                                      </p:tavLst>
                                    </p:anim>
                                    <p:anim calcmode="lin" valueType="num">
                                      <p:cBhvr additive="base">
                                        <p:cTn id="120" dur="500" fill="hold"/>
                                        <p:tgtEl>
                                          <p:spTgt spid="64517"/>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64519"/>
                                        </p:tgtEl>
                                        <p:attrNameLst>
                                          <p:attrName>style.visibility</p:attrName>
                                        </p:attrNameLst>
                                      </p:cBhvr>
                                      <p:to>
                                        <p:strVal val="visible"/>
                                      </p:to>
                                    </p:set>
                                    <p:anim calcmode="lin" valueType="num">
                                      <p:cBhvr additive="base">
                                        <p:cTn id="123" dur="500" fill="hold"/>
                                        <p:tgtEl>
                                          <p:spTgt spid="64519"/>
                                        </p:tgtEl>
                                        <p:attrNameLst>
                                          <p:attrName>ppt_x</p:attrName>
                                        </p:attrNameLst>
                                      </p:cBhvr>
                                      <p:tavLst>
                                        <p:tav tm="0">
                                          <p:val>
                                            <p:strVal val="#ppt_x"/>
                                          </p:val>
                                        </p:tav>
                                        <p:tav tm="100000">
                                          <p:val>
                                            <p:strVal val="#ppt_x"/>
                                          </p:val>
                                        </p:tav>
                                      </p:tavLst>
                                    </p:anim>
                                    <p:anim calcmode="lin" valueType="num">
                                      <p:cBhvr additive="base">
                                        <p:cTn id="124" dur="500" fill="hold"/>
                                        <p:tgtEl>
                                          <p:spTgt spid="64519"/>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64521"/>
                                        </p:tgtEl>
                                        <p:attrNameLst>
                                          <p:attrName>style.visibility</p:attrName>
                                        </p:attrNameLst>
                                      </p:cBhvr>
                                      <p:to>
                                        <p:strVal val="visible"/>
                                      </p:to>
                                    </p:set>
                                    <p:anim calcmode="lin" valueType="num">
                                      <p:cBhvr additive="base">
                                        <p:cTn id="127" dur="500" fill="hold"/>
                                        <p:tgtEl>
                                          <p:spTgt spid="64521"/>
                                        </p:tgtEl>
                                        <p:attrNameLst>
                                          <p:attrName>ppt_x</p:attrName>
                                        </p:attrNameLst>
                                      </p:cBhvr>
                                      <p:tavLst>
                                        <p:tav tm="0">
                                          <p:val>
                                            <p:strVal val="#ppt_x"/>
                                          </p:val>
                                        </p:tav>
                                        <p:tav tm="100000">
                                          <p:val>
                                            <p:strVal val="#ppt_x"/>
                                          </p:val>
                                        </p:tav>
                                      </p:tavLst>
                                    </p:anim>
                                    <p:anim calcmode="lin" valueType="num">
                                      <p:cBhvr additive="base">
                                        <p:cTn id="128" dur="500" fill="hold"/>
                                        <p:tgtEl>
                                          <p:spTgt spid="64521"/>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64523"/>
                                        </p:tgtEl>
                                        <p:attrNameLst>
                                          <p:attrName>style.visibility</p:attrName>
                                        </p:attrNameLst>
                                      </p:cBhvr>
                                      <p:to>
                                        <p:strVal val="visible"/>
                                      </p:to>
                                    </p:set>
                                    <p:anim calcmode="lin" valueType="num">
                                      <p:cBhvr additive="base">
                                        <p:cTn id="131" dur="500" fill="hold"/>
                                        <p:tgtEl>
                                          <p:spTgt spid="64523"/>
                                        </p:tgtEl>
                                        <p:attrNameLst>
                                          <p:attrName>ppt_x</p:attrName>
                                        </p:attrNameLst>
                                      </p:cBhvr>
                                      <p:tavLst>
                                        <p:tav tm="0">
                                          <p:val>
                                            <p:strVal val="#ppt_x"/>
                                          </p:val>
                                        </p:tav>
                                        <p:tav tm="100000">
                                          <p:val>
                                            <p:strVal val="#ppt_x"/>
                                          </p:val>
                                        </p:tav>
                                      </p:tavLst>
                                    </p:anim>
                                    <p:anim calcmode="lin" valueType="num">
                                      <p:cBhvr additive="base">
                                        <p:cTn id="132" dur="500" fill="hold"/>
                                        <p:tgtEl>
                                          <p:spTgt spid="64523"/>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500" fill="hold"/>
                                        <p:tgtEl>
                                          <p:spTgt spid="52"/>
                                        </p:tgtEl>
                                        <p:attrNameLst>
                                          <p:attrName>ppt_x</p:attrName>
                                        </p:attrNameLst>
                                      </p:cBhvr>
                                      <p:tavLst>
                                        <p:tav tm="0">
                                          <p:val>
                                            <p:strVal val="#ppt_x"/>
                                          </p:val>
                                        </p:tav>
                                        <p:tav tm="100000">
                                          <p:val>
                                            <p:strVal val="#ppt_x"/>
                                          </p:val>
                                        </p:tav>
                                      </p:tavLst>
                                    </p:anim>
                                    <p:anim calcmode="lin" valueType="num">
                                      <p:cBhvr additive="base">
                                        <p:cTn id="136" dur="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500" fill="hold"/>
                                        <p:tgtEl>
                                          <p:spTgt spid="53"/>
                                        </p:tgtEl>
                                        <p:attrNameLst>
                                          <p:attrName>ppt_x</p:attrName>
                                        </p:attrNameLst>
                                      </p:cBhvr>
                                      <p:tavLst>
                                        <p:tav tm="0">
                                          <p:val>
                                            <p:strVal val="#ppt_x"/>
                                          </p:val>
                                        </p:tav>
                                        <p:tav tm="100000">
                                          <p:val>
                                            <p:strVal val="#ppt_x"/>
                                          </p:val>
                                        </p:tav>
                                      </p:tavLst>
                                    </p:anim>
                                    <p:anim calcmode="lin" valueType="num">
                                      <p:cBhvr additive="base">
                                        <p:cTn id="140" dur="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500" fill="hold"/>
                                        <p:tgtEl>
                                          <p:spTgt spid="54"/>
                                        </p:tgtEl>
                                        <p:attrNameLst>
                                          <p:attrName>ppt_x</p:attrName>
                                        </p:attrNameLst>
                                      </p:cBhvr>
                                      <p:tavLst>
                                        <p:tav tm="0">
                                          <p:val>
                                            <p:strVal val="#ppt_x"/>
                                          </p:val>
                                        </p:tav>
                                        <p:tav tm="100000">
                                          <p:val>
                                            <p:strVal val="#ppt_x"/>
                                          </p:val>
                                        </p:tav>
                                      </p:tavLst>
                                    </p:anim>
                                    <p:anim calcmode="lin" valueType="num">
                                      <p:cBhvr additive="base">
                                        <p:cTn id="144" dur="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500" fill="hold"/>
                                        <p:tgtEl>
                                          <p:spTgt spid="55"/>
                                        </p:tgtEl>
                                        <p:attrNameLst>
                                          <p:attrName>ppt_x</p:attrName>
                                        </p:attrNameLst>
                                      </p:cBhvr>
                                      <p:tavLst>
                                        <p:tav tm="0">
                                          <p:val>
                                            <p:strVal val="#ppt_x"/>
                                          </p:val>
                                        </p:tav>
                                        <p:tav tm="100000">
                                          <p:val>
                                            <p:strVal val="#ppt_x"/>
                                          </p:val>
                                        </p:tav>
                                      </p:tavLst>
                                    </p:anim>
                                    <p:anim calcmode="lin" valueType="num">
                                      <p:cBhvr additive="base">
                                        <p:cTn id="148" dur="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500" fill="hold"/>
                                        <p:tgtEl>
                                          <p:spTgt spid="56"/>
                                        </p:tgtEl>
                                        <p:attrNameLst>
                                          <p:attrName>ppt_x</p:attrName>
                                        </p:attrNameLst>
                                      </p:cBhvr>
                                      <p:tavLst>
                                        <p:tav tm="0">
                                          <p:val>
                                            <p:strVal val="#ppt_x"/>
                                          </p:val>
                                        </p:tav>
                                        <p:tav tm="100000">
                                          <p:val>
                                            <p:strVal val="#ppt_x"/>
                                          </p:val>
                                        </p:tav>
                                      </p:tavLst>
                                    </p:anim>
                                    <p:anim calcmode="lin" valueType="num">
                                      <p:cBhvr additive="base">
                                        <p:cTn id="152" dur="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500" fill="hold"/>
                                        <p:tgtEl>
                                          <p:spTgt spid="57"/>
                                        </p:tgtEl>
                                        <p:attrNameLst>
                                          <p:attrName>ppt_x</p:attrName>
                                        </p:attrNameLst>
                                      </p:cBhvr>
                                      <p:tavLst>
                                        <p:tav tm="0">
                                          <p:val>
                                            <p:strVal val="#ppt_x"/>
                                          </p:val>
                                        </p:tav>
                                        <p:tav tm="100000">
                                          <p:val>
                                            <p:strVal val="#ppt_x"/>
                                          </p:val>
                                        </p:tav>
                                      </p:tavLst>
                                    </p:anim>
                                    <p:anim calcmode="lin" valueType="num">
                                      <p:cBhvr additive="base">
                                        <p:cTn id="156" dur="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59"/>
                                        </p:tgtEl>
                                        <p:attrNameLst>
                                          <p:attrName>style.visibility</p:attrName>
                                        </p:attrNameLst>
                                      </p:cBhvr>
                                      <p:to>
                                        <p:strVal val="visible"/>
                                      </p:to>
                                    </p:set>
                                    <p:anim calcmode="lin" valueType="num">
                                      <p:cBhvr additive="base">
                                        <p:cTn id="159" dur="500" fill="hold"/>
                                        <p:tgtEl>
                                          <p:spTgt spid="59"/>
                                        </p:tgtEl>
                                        <p:attrNameLst>
                                          <p:attrName>ppt_x</p:attrName>
                                        </p:attrNameLst>
                                      </p:cBhvr>
                                      <p:tavLst>
                                        <p:tav tm="0">
                                          <p:val>
                                            <p:strVal val="#ppt_x"/>
                                          </p:val>
                                        </p:tav>
                                        <p:tav tm="100000">
                                          <p:val>
                                            <p:strVal val="#ppt_x"/>
                                          </p:val>
                                        </p:tav>
                                      </p:tavLst>
                                    </p:anim>
                                    <p:anim calcmode="lin" valueType="num">
                                      <p:cBhvr additive="base">
                                        <p:cTn id="160" dur="500" fill="hold"/>
                                        <p:tgtEl>
                                          <p:spTgt spid="59"/>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62"/>
                                        </p:tgtEl>
                                        <p:attrNameLst>
                                          <p:attrName>style.visibility</p:attrName>
                                        </p:attrNameLst>
                                      </p:cBhvr>
                                      <p:to>
                                        <p:strVal val="visible"/>
                                      </p:to>
                                    </p:set>
                                    <p:anim calcmode="lin" valueType="num">
                                      <p:cBhvr additive="base">
                                        <p:cTn id="163" dur="500" fill="hold"/>
                                        <p:tgtEl>
                                          <p:spTgt spid="62"/>
                                        </p:tgtEl>
                                        <p:attrNameLst>
                                          <p:attrName>ppt_x</p:attrName>
                                        </p:attrNameLst>
                                      </p:cBhvr>
                                      <p:tavLst>
                                        <p:tav tm="0">
                                          <p:val>
                                            <p:strVal val="#ppt_x"/>
                                          </p:val>
                                        </p:tav>
                                        <p:tav tm="100000">
                                          <p:val>
                                            <p:strVal val="#ppt_x"/>
                                          </p:val>
                                        </p:tav>
                                      </p:tavLst>
                                    </p:anim>
                                    <p:anim calcmode="lin" valueType="num">
                                      <p:cBhvr additive="base">
                                        <p:cTn id="164"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animBg="1"/>
      <p:bldP spid="12" grpId="0"/>
      <p:bldP spid="13" grpId="0"/>
      <p:bldP spid="44" grpId="0"/>
      <p:bldP spid="52" grpId="0"/>
      <p:bldP spid="53" grpId="0"/>
      <p:bldP spid="54" grpId="0"/>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548680"/>
            <a:ext cx="8229600" cy="77809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600" b="0" i="0" u="none" strike="noStrike" kern="1200" cap="none" spc="0" normalizeH="0" baseline="0" noProof="0" dirty="0" smtClean="0">
                <a:ln>
                  <a:noFill/>
                </a:ln>
                <a:solidFill>
                  <a:srgbClr val="3333FF"/>
                </a:solidFill>
                <a:effectLst/>
                <a:uLnTx/>
                <a:uFillTx/>
                <a:latin typeface="+mj-lt"/>
                <a:ea typeface="+mj-ea"/>
                <a:cs typeface="+mj-cs"/>
              </a:rPr>
              <a:t>Automatización de </a:t>
            </a:r>
            <a:r>
              <a:rPr lang="es-MX" sz="3600" dirty="0" smtClean="0">
                <a:solidFill>
                  <a:srgbClr val="3333FF"/>
                </a:solidFill>
                <a:latin typeface="+mj-lt"/>
                <a:ea typeface="+mj-ea"/>
                <a:cs typeface="+mj-cs"/>
              </a:rPr>
              <a:t>P</a:t>
            </a:r>
            <a:r>
              <a:rPr kumimoji="0" lang="es-MX" sz="3600" b="0" i="0" u="none" strike="noStrike" kern="1200" cap="none" spc="0" normalizeH="0" baseline="0" noProof="0" dirty="0" err="1" smtClean="0">
                <a:ln>
                  <a:noFill/>
                </a:ln>
                <a:solidFill>
                  <a:srgbClr val="3333FF"/>
                </a:solidFill>
                <a:effectLst/>
                <a:uLnTx/>
                <a:uFillTx/>
                <a:latin typeface="+mj-lt"/>
                <a:ea typeface="+mj-ea"/>
                <a:cs typeface="+mj-cs"/>
              </a:rPr>
              <a:t>rocesos</a:t>
            </a:r>
            <a:r>
              <a:rPr kumimoji="0" lang="es-MX" sz="3600" b="0" i="0" u="none" strike="noStrike" kern="1200" cap="none" spc="0" normalizeH="0" baseline="0" noProof="0" dirty="0" smtClean="0">
                <a:ln>
                  <a:noFill/>
                </a:ln>
                <a:solidFill>
                  <a:srgbClr val="3333FF"/>
                </a:solidFill>
                <a:effectLst/>
                <a:uLnTx/>
                <a:uFillTx/>
                <a:latin typeface="+mj-lt"/>
                <a:ea typeface="+mj-ea"/>
                <a:cs typeface="+mj-cs"/>
              </a:rPr>
              <a:t> </a:t>
            </a:r>
            <a:r>
              <a:rPr kumimoji="0" lang="es-MX" sz="3600" b="0" i="0" u="none" strike="noStrike" kern="1200" cap="none" spc="0" normalizeH="0" baseline="0" noProof="0" dirty="0" smtClean="0">
                <a:ln>
                  <a:noFill/>
                </a:ln>
                <a:solidFill>
                  <a:srgbClr val="3333FF"/>
                </a:solidFill>
                <a:effectLst/>
                <a:uLnTx/>
                <a:uFillTx/>
                <a:latin typeface="+mj-lt"/>
                <a:ea typeface="+mj-ea"/>
                <a:cs typeface="+mj-cs"/>
              </a:rPr>
              <a:t>BPM</a:t>
            </a:r>
            <a:endParaRPr kumimoji="0" lang="es-MX" sz="3600" b="0" i="0" u="none" strike="noStrike" kern="1200" cap="none" spc="0" normalizeH="0" baseline="0" noProof="0" dirty="0">
              <a:ln>
                <a:noFill/>
              </a:ln>
              <a:solidFill>
                <a:srgbClr val="3333FF"/>
              </a:solidFill>
              <a:effectLst/>
              <a:uLnTx/>
              <a:uFillTx/>
              <a:latin typeface="+mj-lt"/>
              <a:ea typeface="+mj-ea"/>
              <a:cs typeface="+mj-cs"/>
            </a:endParaRPr>
          </a:p>
        </p:txBody>
      </p:sp>
      <p:grpSp>
        <p:nvGrpSpPr>
          <p:cNvPr id="9" name="3 Grupo"/>
          <p:cNvGrpSpPr/>
          <p:nvPr/>
        </p:nvGrpSpPr>
        <p:grpSpPr>
          <a:xfrm>
            <a:off x="611560" y="1242814"/>
            <a:ext cx="5703193" cy="4994498"/>
            <a:chOff x="1475656" y="692696"/>
            <a:chExt cx="5991225" cy="5498554"/>
          </a:xfrm>
        </p:grpSpPr>
        <p:pic>
          <p:nvPicPr>
            <p:cNvPr id="10" name="Picture 2"/>
            <p:cNvPicPr>
              <a:picLocks noChangeAspect="1" noChangeArrowheads="1"/>
            </p:cNvPicPr>
            <p:nvPr/>
          </p:nvPicPr>
          <p:blipFill>
            <a:blip r:embed="rId2" cstate="print"/>
            <a:srcRect/>
            <a:stretch>
              <a:fillRect/>
            </a:stretch>
          </p:blipFill>
          <p:spPr bwMode="auto">
            <a:xfrm>
              <a:off x="1475656" y="692696"/>
              <a:ext cx="5991225" cy="2762250"/>
            </a:xfrm>
            <a:prstGeom prst="rect">
              <a:avLst/>
            </a:prstGeom>
            <a:noFill/>
            <a:ln w="9525">
              <a:noFill/>
              <a:miter lim="800000"/>
              <a:headEnd/>
              <a:tailEnd/>
            </a:ln>
          </p:spPr>
        </p:pic>
        <p:pic>
          <p:nvPicPr>
            <p:cNvPr id="11" name="Picture 3"/>
            <p:cNvPicPr>
              <a:picLocks noChangeAspect="1" noChangeArrowheads="1"/>
            </p:cNvPicPr>
            <p:nvPr/>
          </p:nvPicPr>
          <p:blipFill>
            <a:blip r:embed="rId3" cstate="print"/>
            <a:srcRect/>
            <a:stretch>
              <a:fillRect/>
            </a:stretch>
          </p:blipFill>
          <p:spPr bwMode="auto">
            <a:xfrm>
              <a:off x="1475656" y="3429000"/>
              <a:ext cx="5991225" cy="2762250"/>
            </a:xfrm>
            <a:prstGeom prst="rect">
              <a:avLst/>
            </a:prstGeom>
            <a:noFill/>
            <a:ln w="9525">
              <a:noFill/>
              <a:miter lim="800000"/>
              <a:headEnd/>
              <a:tailEnd/>
            </a:ln>
          </p:spPr>
        </p:pic>
      </p:grpSp>
      <p:sp>
        <p:nvSpPr>
          <p:cNvPr id="6" name="5 CuadroTexto"/>
          <p:cNvSpPr txBox="1"/>
          <p:nvPr/>
        </p:nvSpPr>
        <p:spPr>
          <a:xfrm>
            <a:off x="6516216" y="1875596"/>
            <a:ext cx="2160241" cy="3785652"/>
          </a:xfrm>
          <a:prstGeom prst="rect">
            <a:avLst/>
          </a:prstGeom>
          <a:noFill/>
        </p:spPr>
        <p:txBody>
          <a:bodyPr wrap="square" rtlCol="0">
            <a:spAutoFit/>
          </a:bodyPr>
          <a:lstStyle/>
          <a:p>
            <a:r>
              <a:rPr lang="es-MX" sz="2400" b="1" dirty="0" smtClean="0">
                <a:solidFill>
                  <a:srgbClr val="0070C0"/>
                </a:solidFill>
              </a:rPr>
              <a:t>Varios sistemas para la administración de auditoría interna, traen principios de BPM, que permite automatizar los procesos</a:t>
            </a:r>
            <a:endParaRPr lang="es-MX" sz="2400" b="1" dirty="0">
              <a:solidFill>
                <a:srgbClr val="0070C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504056"/>
          </a:xfrm>
        </p:spPr>
        <p:style>
          <a:lnRef idx="0">
            <a:schemeClr val="accent1"/>
          </a:lnRef>
          <a:fillRef idx="3">
            <a:schemeClr val="accent1"/>
          </a:fillRef>
          <a:effectRef idx="3">
            <a:schemeClr val="accent1"/>
          </a:effectRef>
          <a:fontRef idx="minor">
            <a:schemeClr val="lt1"/>
          </a:fontRef>
        </p:style>
        <p:txBody>
          <a:bodyPr>
            <a:noAutofit/>
          </a:bodyPr>
          <a:lstStyle/>
          <a:p>
            <a:r>
              <a:rPr lang="es-MX" sz="2800" b="1" dirty="0" smtClean="0">
                <a:solidFill>
                  <a:schemeClr val="bg1"/>
                </a:solidFill>
              </a:rPr>
              <a:t>Que funciones de la Auditoría Interna automatizar?</a:t>
            </a:r>
            <a:endParaRPr lang="es-MX" sz="2800" b="1" dirty="0">
              <a:solidFill>
                <a:schemeClr val="bg1"/>
              </a:solidFill>
            </a:endParaRPr>
          </a:p>
        </p:txBody>
      </p:sp>
      <p:pic>
        <p:nvPicPr>
          <p:cNvPr id="10" name="Picture 2" descr="D:\Mis imagenes\Monitos\shutterstock_19393759.jpg"/>
          <p:cNvPicPr>
            <a:picLocks noChangeAspect="1" noChangeArrowheads="1"/>
          </p:cNvPicPr>
          <p:nvPr/>
        </p:nvPicPr>
        <p:blipFill>
          <a:blip r:embed="rId2" cstate="print"/>
          <a:srcRect/>
          <a:stretch>
            <a:fillRect/>
          </a:stretch>
        </p:blipFill>
        <p:spPr bwMode="auto">
          <a:xfrm>
            <a:off x="0" y="1412776"/>
            <a:ext cx="1584176" cy="1584175"/>
          </a:xfrm>
          <a:prstGeom prst="rect">
            <a:avLst/>
          </a:prstGeom>
          <a:noFill/>
        </p:spPr>
      </p:pic>
      <p:sp>
        <p:nvSpPr>
          <p:cNvPr id="7" name="6 Rectángulo redondeado"/>
          <p:cNvSpPr/>
          <p:nvPr/>
        </p:nvSpPr>
        <p:spPr>
          <a:xfrm>
            <a:off x="1763688" y="1412776"/>
            <a:ext cx="2232248"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bg1"/>
                </a:solidFill>
              </a:rPr>
              <a:t>La administración de riesgos?</a:t>
            </a:r>
          </a:p>
        </p:txBody>
      </p:sp>
      <p:sp>
        <p:nvSpPr>
          <p:cNvPr id="9" name="8 Rectángulo redondeado"/>
          <p:cNvSpPr/>
          <p:nvPr/>
        </p:nvSpPr>
        <p:spPr>
          <a:xfrm>
            <a:off x="4355976" y="1700808"/>
            <a:ext cx="208823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bg1"/>
                </a:solidFill>
              </a:rPr>
              <a:t>Planeación de la auditoría?</a:t>
            </a:r>
          </a:p>
        </p:txBody>
      </p:sp>
      <p:sp>
        <p:nvSpPr>
          <p:cNvPr id="11" name="10 Rectángulo redondeado"/>
          <p:cNvSpPr/>
          <p:nvPr/>
        </p:nvSpPr>
        <p:spPr>
          <a:xfrm>
            <a:off x="6876256" y="1412776"/>
            <a:ext cx="1944216"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bg1"/>
                </a:solidFill>
              </a:rPr>
              <a:t>La Ejecución de las Auditorias?</a:t>
            </a:r>
          </a:p>
        </p:txBody>
      </p:sp>
      <p:sp>
        <p:nvSpPr>
          <p:cNvPr id="12" name="11 Rectángulo redondeado"/>
          <p:cNvSpPr/>
          <p:nvPr/>
        </p:nvSpPr>
        <p:spPr>
          <a:xfrm>
            <a:off x="107504" y="3429000"/>
            <a:ext cx="1872208"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bg1"/>
                </a:solidFill>
              </a:rPr>
              <a:t>Las  pruebas de control?</a:t>
            </a:r>
          </a:p>
        </p:txBody>
      </p:sp>
      <p:sp>
        <p:nvSpPr>
          <p:cNvPr id="13" name="12 Rectángulo redondeado"/>
          <p:cNvSpPr/>
          <p:nvPr/>
        </p:nvSpPr>
        <p:spPr>
          <a:xfrm>
            <a:off x="2123728" y="3068960"/>
            <a:ext cx="2232248"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bg1"/>
                </a:solidFill>
              </a:rPr>
              <a:t>Hallazgos y dialogo con los auditados?</a:t>
            </a:r>
          </a:p>
        </p:txBody>
      </p:sp>
      <p:sp>
        <p:nvSpPr>
          <p:cNvPr id="14" name="13 Rectángulo redondeado"/>
          <p:cNvSpPr/>
          <p:nvPr/>
        </p:nvSpPr>
        <p:spPr>
          <a:xfrm>
            <a:off x="4572000" y="3284984"/>
            <a:ext cx="230425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bg1"/>
                </a:solidFill>
              </a:rPr>
              <a:t>Estandarización de papeles de trabajo?</a:t>
            </a:r>
          </a:p>
        </p:txBody>
      </p:sp>
      <p:sp>
        <p:nvSpPr>
          <p:cNvPr id="15" name="14 Rectángulo redondeado"/>
          <p:cNvSpPr/>
          <p:nvPr/>
        </p:nvSpPr>
        <p:spPr>
          <a:xfrm>
            <a:off x="7092280" y="2924944"/>
            <a:ext cx="1800200"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bg1"/>
                </a:solidFill>
              </a:rPr>
              <a:t>Supervisión de las auditorias?</a:t>
            </a:r>
          </a:p>
        </p:txBody>
      </p:sp>
      <p:sp>
        <p:nvSpPr>
          <p:cNvPr id="16" name="15 Rectángulo redondeado"/>
          <p:cNvSpPr/>
          <p:nvPr/>
        </p:nvSpPr>
        <p:spPr>
          <a:xfrm>
            <a:off x="107504" y="5013176"/>
            <a:ext cx="230425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bg1"/>
                </a:solidFill>
              </a:rPr>
              <a:t>Automatización de informes?</a:t>
            </a:r>
          </a:p>
        </p:txBody>
      </p:sp>
      <p:sp>
        <p:nvSpPr>
          <p:cNvPr id="17" name="16 Rectángulo redondeado"/>
          <p:cNvSpPr/>
          <p:nvPr/>
        </p:nvSpPr>
        <p:spPr>
          <a:xfrm>
            <a:off x="2555776" y="4653136"/>
            <a:ext cx="230425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bg1"/>
                </a:solidFill>
              </a:rPr>
              <a:t>Seguimiento </a:t>
            </a:r>
            <a:r>
              <a:rPr lang="es-MX" sz="2400" b="1" dirty="0" smtClean="0">
                <a:solidFill>
                  <a:schemeClr val="bg1"/>
                </a:solidFill>
              </a:rPr>
              <a:t>a los planes </a:t>
            </a:r>
            <a:r>
              <a:rPr lang="es-MX" sz="2400" b="1" dirty="0" smtClean="0">
                <a:solidFill>
                  <a:schemeClr val="bg1"/>
                </a:solidFill>
              </a:rPr>
              <a:t>de remediación?</a:t>
            </a:r>
          </a:p>
        </p:txBody>
      </p:sp>
      <p:sp>
        <p:nvSpPr>
          <p:cNvPr id="18" name="17 Rectángulo redondeado"/>
          <p:cNvSpPr/>
          <p:nvPr/>
        </p:nvSpPr>
        <p:spPr>
          <a:xfrm>
            <a:off x="5076056" y="5013176"/>
            <a:ext cx="266429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bg1"/>
                </a:solidFill>
              </a:rPr>
              <a:t>Los informes y reportes al Comité de Auditoria?</a:t>
            </a:r>
            <a:endParaRPr lang="es-MX" sz="2400" b="1" dirty="0">
              <a:solidFill>
                <a:schemeClr val="bg1"/>
              </a:solidFill>
            </a:endParaRPr>
          </a:p>
        </p:txBody>
      </p:sp>
      <p:pic>
        <p:nvPicPr>
          <p:cNvPr id="52226" name="Picture 2" descr="http://us.cdn2.123rf.com/168nwm/orla/orla1302/orla130200009/17792448-3d-gente--hombre-persona-con-un-signo-de-interrogacion-hombre-de-negocios.jpg">
            <a:hlinkClick r:id="rId3"/>
          </p:cNvPr>
          <p:cNvPicPr>
            <a:picLocks noChangeAspect="1" noChangeArrowheads="1"/>
          </p:cNvPicPr>
          <p:nvPr/>
        </p:nvPicPr>
        <p:blipFill>
          <a:blip r:embed="rId4" cstate="print"/>
          <a:srcRect/>
          <a:stretch>
            <a:fillRect/>
          </a:stretch>
        </p:blipFill>
        <p:spPr bwMode="auto">
          <a:xfrm>
            <a:off x="7847856" y="4941168"/>
            <a:ext cx="1260648" cy="13681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52226"/>
                                        </p:tgtEl>
                                        <p:attrNameLst>
                                          <p:attrName>style.visibility</p:attrName>
                                        </p:attrNameLst>
                                      </p:cBhvr>
                                      <p:to>
                                        <p:strVal val="visible"/>
                                      </p:to>
                                    </p:set>
                                    <p:animEffect transition="in" filter="checkerboard(across)">
                                      <p:cBhvr>
                                        <p:cTn id="67" dur="5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381447" y="1484784"/>
            <a:ext cx="9705975" cy="4654906"/>
          </a:xfrm>
          <a:prstGeom prst="rect">
            <a:avLst/>
          </a:prstGeom>
          <a:noFill/>
          <a:ln w="9525">
            <a:noFill/>
            <a:miter lim="800000"/>
            <a:headEnd/>
            <a:tailEnd/>
          </a:ln>
        </p:spPr>
      </p:pic>
      <p:sp>
        <p:nvSpPr>
          <p:cNvPr id="5" name="4 Elipse"/>
          <p:cNvSpPr/>
          <p:nvPr/>
        </p:nvSpPr>
        <p:spPr>
          <a:xfrm>
            <a:off x="4644008" y="2996952"/>
            <a:ext cx="936104" cy="864096"/>
          </a:xfrm>
          <a:prstGeom prst="ellipse">
            <a:avLst/>
          </a:prstGeom>
          <a:noFill/>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dirty="0"/>
          </a:p>
        </p:txBody>
      </p:sp>
      <p:sp>
        <p:nvSpPr>
          <p:cNvPr id="4" name="1 Título"/>
          <p:cNvSpPr txBox="1">
            <a:spLocks/>
          </p:cNvSpPr>
          <p:nvPr/>
        </p:nvSpPr>
        <p:spPr>
          <a:xfrm>
            <a:off x="457200" y="548680"/>
            <a:ext cx="8229600" cy="77809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600" b="0" i="0" u="none" strike="noStrike" kern="1200" cap="none" spc="0" normalizeH="0" baseline="0" noProof="0" dirty="0" smtClean="0">
                <a:ln>
                  <a:noFill/>
                </a:ln>
                <a:solidFill>
                  <a:srgbClr val="3333FF"/>
                </a:solidFill>
                <a:effectLst/>
                <a:uLnTx/>
                <a:uFillTx/>
                <a:latin typeface="+mj-lt"/>
                <a:ea typeface="+mj-ea"/>
                <a:cs typeface="+mj-cs"/>
              </a:rPr>
              <a:t>Alarmas Automáticas</a:t>
            </a:r>
            <a:endParaRPr kumimoji="0" lang="es-MX" sz="3600" b="0" i="0" u="none" strike="noStrike" kern="1200" cap="none" spc="0" normalizeH="0" baseline="0" noProof="0" dirty="0">
              <a:ln>
                <a:noFill/>
              </a:ln>
              <a:solidFill>
                <a:srgbClr val="3333FF"/>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65 Grupo"/>
          <p:cNvGrpSpPr/>
          <p:nvPr/>
        </p:nvGrpSpPr>
        <p:grpSpPr>
          <a:xfrm>
            <a:off x="-36512" y="1844824"/>
            <a:ext cx="3604436" cy="1800200"/>
            <a:chOff x="-36512" y="980728"/>
            <a:chExt cx="3604436" cy="1800200"/>
          </a:xfrm>
        </p:grpSpPr>
        <p:grpSp>
          <p:nvGrpSpPr>
            <p:cNvPr id="7" name="6 Grupo"/>
            <p:cNvGrpSpPr/>
            <p:nvPr/>
          </p:nvGrpSpPr>
          <p:grpSpPr>
            <a:xfrm>
              <a:off x="1187624" y="1052736"/>
              <a:ext cx="2088232" cy="216024"/>
              <a:chOff x="467544" y="1916832"/>
              <a:chExt cx="2376264" cy="288032"/>
            </a:xfrm>
          </p:grpSpPr>
          <p:sp>
            <p:nvSpPr>
              <p:cNvPr id="8" name="7 Rectángulo"/>
              <p:cNvSpPr/>
              <p:nvPr/>
            </p:nvSpPr>
            <p:spPr>
              <a:xfrm>
                <a:off x="467544" y="1916832"/>
                <a:ext cx="792088" cy="28803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dirty="0"/>
              </a:p>
            </p:txBody>
          </p:sp>
          <p:sp>
            <p:nvSpPr>
              <p:cNvPr id="9" name="8 Rectángulo"/>
              <p:cNvSpPr/>
              <p:nvPr/>
            </p:nvSpPr>
            <p:spPr>
              <a:xfrm>
                <a:off x="1259632" y="1916832"/>
                <a:ext cx="792088" cy="28803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dirty="0"/>
              </a:p>
            </p:txBody>
          </p:sp>
          <p:sp>
            <p:nvSpPr>
              <p:cNvPr id="10" name="9 Rectángulo"/>
              <p:cNvSpPr/>
              <p:nvPr/>
            </p:nvSpPr>
            <p:spPr>
              <a:xfrm>
                <a:off x="2051720" y="1916832"/>
                <a:ext cx="792088" cy="28803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dirty="0"/>
              </a:p>
            </p:txBody>
          </p:sp>
        </p:grpSp>
        <p:grpSp>
          <p:nvGrpSpPr>
            <p:cNvPr id="15" name="14 Grupo"/>
            <p:cNvGrpSpPr/>
            <p:nvPr/>
          </p:nvGrpSpPr>
          <p:grpSpPr>
            <a:xfrm>
              <a:off x="1187624" y="1349152"/>
              <a:ext cx="2088232" cy="216024"/>
              <a:chOff x="467544" y="1916832"/>
              <a:chExt cx="2376264" cy="288032"/>
            </a:xfrm>
          </p:grpSpPr>
          <p:sp>
            <p:nvSpPr>
              <p:cNvPr id="16" name="15 Rectángulo"/>
              <p:cNvSpPr/>
              <p:nvPr/>
            </p:nvSpPr>
            <p:spPr>
              <a:xfrm>
                <a:off x="467544" y="1916832"/>
                <a:ext cx="792088" cy="28803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dirty="0"/>
              </a:p>
            </p:txBody>
          </p:sp>
          <p:sp>
            <p:nvSpPr>
              <p:cNvPr id="17" name="16 Rectángulo"/>
              <p:cNvSpPr/>
              <p:nvPr/>
            </p:nvSpPr>
            <p:spPr>
              <a:xfrm>
                <a:off x="1259632" y="1916832"/>
                <a:ext cx="792088" cy="28803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dirty="0"/>
              </a:p>
            </p:txBody>
          </p:sp>
          <p:sp>
            <p:nvSpPr>
              <p:cNvPr id="18" name="17 Rectángulo"/>
              <p:cNvSpPr/>
              <p:nvPr/>
            </p:nvSpPr>
            <p:spPr>
              <a:xfrm>
                <a:off x="2051720" y="1916832"/>
                <a:ext cx="792088" cy="28803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dirty="0"/>
              </a:p>
            </p:txBody>
          </p:sp>
        </p:grpSp>
        <p:grpSp>
          <p:nvGrpSpPr>
            <p:cNvPr id="19" name="18 Grupo"/>
            <p:cNvGrpSpPr/>
            <p:nvPr/>
          </p:nvGrpSpPr>
          <p:grpSpPr>
            <a:xfrm>
              <a:off x="1187624" y="1628800"/>
              <a:ext cx="2088232" cy="216024"/>
              <a:chOff x="467544" y="1916832"/>
              <a:chExt cx="2376264" cy="288032"/>
            </a:xfrm>
          </p:grpSpPr>
          <p:sp>
            <p:nvSpPr>
              <p:cNvPr id="20" name="19 Rectángulo"/>
              <p:cNvSpPr/>
              <p:nvPr/>
            </p:nvSpPr>
            <p:spPr>
              <a:xfrm>
                <a:off x="467544" y="1916832"/>
                <a:ext cx="792088" cy="28803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dirty="0"/>
              </a:p>
            </p:txBody>
          </p:sp>
          <p:sp>
            <p:nvSpPr>
              <p:cNvPr id="21" name="20 Rectángulo"/>
              <p:cNvSpPr/>
              <p:nvPr/>
            </p:nvSpPr>
            <p:spPr>
              <a:xfrm>
                <a:off x="1259632" y="1916832"/>
                <a:ext cx="792088" cy="28803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dirty="0"/>
              </a:p>
            </p:txBody>
          </p:sp>
          <p:sp>
            <p:nvSpPr>
              <p:cNvPr id="22" name="21 Rectángulo"/>
              <p:cNvSpPr/>
              <p:nvPr/>
            </p:nvSpPr>
            <p:spPr>
              <a:xfrm>
                <a:off x="2051720" y="1916832"/>
                <a:ext cx="792088" cy="28803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dirty="0"/>
              </a:p>
            </p:txBody>
          </p:sp>
        </p:grpSp>
        <p:grpSp>
          <p:nvGrpSpPr>
            <p:cNvPr id="23" name="22 Grupo"/>
            <p:cNvGrpSpPr/>
            <p:nvPr/>
          </p:nvGrpSpPr>
          <p:grpSpPr>
            <a:xfrm>
              <a:off x="1187624" y="1916832"/>
              <a:ext cx="2088232" cy="216024"/>
              <a:chOff x="467544" y="1916832"/>
              <a:chExt cx="2376264" cy="288032"/>
            </a:xfrm>
          </p:grpSpPr>
          <p:sp>
            <p:nvSpPr>
              <p:cNvPr id="24" name="23 Rectángulo"/>
              <p:cNvSpPr/>
              <p:nvPr/>
            </p:nvSpPr>
            <p:spPr>
              <a:xfrm>
                <a:off x="467544" y="1916832"/>
                <a:ext cx="792088" cy="28803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dirty="0"/>
              </a:p>
            </p:txBody>
          </p:sp>
          <p:sp>
            <p:nvSpPr>
              <p:cNvPr id="25" name="24 Rectángulo"/>
              <p:cNvSpPr/>
              <p:nvPr/>
            </p:nvSpPr>
            <p:spPr>
              <a:xfrm>
                <a:off x="1259632" y="1916832"/>
                <a:ext cx="792088" cy="28803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dirty="0"/>
              </a:p>
            </p:txBody>
          </p:sp>
          <p:sp>
            <p:nvSpPr>
              <p:cNvPr id="26" name="25 Rectángulo"/>
              <p:cNvSpPr/>
              <p:nvPr/>
            </p:nvSpPr>
            <p:spPr>
              <a:xfrm>
                <a:off x="2051720" y="1916832"/>
                <a:ext cx="792088" cy="28803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dirty="0"/>
              </a:p>
            </p:txBody>
          </p:sp>
        </p:grpSp>
        <p:grpSp>
          <p:nvGrpSpPr>
            <p:cNvPr id="27" name="26 Grupo"/>
            <p:cNvGrpSpPr/>
            <p:nvPr/>
          </p:nvGrpSpPr>
          <p:grpSpPr>
            <a:xfrm>
              <a:off x="1187624" y="2204864"/>
              <a:ext cx="2088232" cy="216024"/>
              <a:chOff x="467544" y="1916832"/>
              <a:chExt cx="2376264" cy="288032"/>
            </a:xfrm>
          </p:grpSpPr>
          <p:sp>
            <p:nvSpPr>
              <p:cNvPr id="28" name="27 Rectángulo"/>
              <p:cNvSpPr/>
              <p:nvPr/>
            </p:nvSpPr>
            <p:spPr>
              <a:xfrm>
                <a:off x="467544" y="1916832"/>
                <a:ext cx="792088" cy="28803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dirty="0"/>
              </a:p>
            </p:txBody>
          </p:sp>
          <p:sp>
            <p:nvSpPr>
              <p:cNvPr id="29" name="28 Rectángulo"/>
              <p:cNvSpPr/>
              <p:nvPr/>
            </p:nvSpPr>
            <p:spPr>
              <a:xfrm>
                <a:off x="1259632" y="1916832"/>
                <a:ext cx="792088" cy="28803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dirty="0"/>
              </a:p>
            </p:txBody>
          </p:sp>
          <p:sp>
            <p:nvSpPr>
              <p:cNvPr id="30" name="29 Rectángulo"/>
              <p:cNvSpPr/>
              <p:nvPr/>
            </p:nvSpPr>
            <p:spPr>
              <a:xfrm>
                <a:off x="2051720" y="1916832"/>
                <a:ext cx="792088" cy="28803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dirty="0"/>
              </a:p>
            </p:txBody>
          </p:sp>
        </p:grpSp>
        <p:grpSp>
          <p:nvGrpSpPr>
            <p:cNvPr id="31" name="30 Grupo"/>
            <p:cNvGrpSpPr/>
            <p:nvPr/>
          </p:nvGrpSpPr>
          <p:grpSpPr>
            <a:xfrm>
              <a:off x="1187624" y="2492896"/>
              <a:ext cx="2088232" cy="216024"/>
              <a:chOff x="467544" y="1916832"/>
              <a:chExt cx="2376264" cy="288032"/>
            </a:xfrm>
          </p:grpSpPr>
          <p:sp>
            <p:nvSpPr>
              <p:cNvPr id="32" name="31 Rectángulo"/>
              <p:cNvSpPr/>
              <p:nvPr/>
            </p:nvSpPr>
            <p:spPr>
              <a:xfrm>
                <a:off x="467544" y="1916832"/>
                <a:ext cx="792088" cy="28803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dirty="0"/>
              </a:p>
            </p:txBody>
          </p:sp>
          <p:sp>
            <p:nvSpPr>
              <p:cNvPr id="33" name="32 Rectángulo"/>
              <p:cNvSpPr/>
              <p:nvPr/>
            </p:nvSpPr>
            <p:spPr>
              <a:xfrm>
                <a:off x="1259632" y="1916832"/>
                <a:ext cx="792088" cy="28803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dirty="0"/>
              </a:p>
            </p:txBody>
          </p:sp>
          <p:sp>
            <p:nvSpPr>
              <p:cNvPr id="34" name="33 Rectángulo"/>
              <p:cNvSpPr/>
              <p:nvPr/>
            </p:nvSpPr>
            <p:spPr>
              <a:xfrm>
                <a:off x="2051720" y="1916832"/>
                <a:ext cx="792088" cy="28803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dirty="0"/>
              </a:p>
            </p:txBody>
          </p:sp>
        </p:grpSp>
        <p:sp>
          <p:nvSpPr>
            <p:cNvPr id="35" name="34 CuadroTexto"/>
            <p:cNvSpPr txBox="1"/>
            <p:nvPr/>
          </p:nvSpPr>
          <p:spPr>
            <a:xfrm>
              <a:off x="107504" y="980728"/>
              <a:ext cx="1007007" cy="323165"/>
            </a:xfrm>
            <a:prstGeom prst="rect">
              <a:avLst/>
            </a:prstGeom>
            <a:noFill/>
          </p:spPr>
          <p:txBody>
            <a:bodyPr wrap="none" rtlCol="0">
              <a:spAutoFit/>
            </a:bodyPr>
            <a:lstStyle/>
            <a:p>
              <a:r>
                <a:rPr lang="es-MX" sz="1500" b="1" dirty="0" smtClean="0">
                  <a:solidFill>
                    <a:schemeClr val="bg1">
                      <a:lumMod val="50000"/>
                    </a:schemeClr>
                  </a:solidFill>
                  <a:latin typeface="Arial" pitchFamily="34" charset="0"/>
                  <a:cs typeface="Arial" pitchFamily="34" charset="0"/>
                </a:rPr>
                <a:t>Finanzas</a:t>
              </a:r>
              <a:endParaRPr lang="es-MX" sz="1500" b="1" dirty="0">
                <a:solidFill>
                  <a:schemeClr val="bg1">
                    <a:lumMod val="50000"/>
                  </a:schemeClr>
                </a:solidFill>
                <a:latin typeface="Arial" pitchFamily="34" charset="0"/>
                <a:cs typeface="Arial" pitchFamily="34" charset="0"/>
              </a:endParaRPr>
            </a:p>
          </p:txBody>
        </p:sp>
        <p:sp>
          <p:nvSpPr>
            <p:cNvPr id="36" name="35 CuadroTexto"/>
            <p:cNvSpPr txBox="1"/>
            <p:nvPr/>
          </p:nvSpPr>
          <p:spPr>
            <a:xfrm>
              <a:off x="107504" y="1290246"/>
              <a:ext cx="1019831" cy="323165"/>
            </a:xfrm>
            <a:prstGeom prst="rect">
              <a:avLst/>
            </a:prstGeom>
            <a:noFill/>
          </p:spPr>
          <p:txBody>
            <a:bodyPr wrap="none" rtlCol="0">
              <a:spAutoFit/>
            </a:bodyPr>
            <a:lstStyle/>
            <a:p>
              <a:r>
                <a:rPr lang="es-MX" sz="1500" b="1" dirty="0" smtClean="0">
                  <a:solidFill>
                    <a:schemeClr val="bg1">
                      <a:lumMod val="50000"/>
                    </a:schemeClr>
                  </a:solidFill>
                  <a:latin typeface="Arial" pitchFamily="34" charset="0"/>
                  <a:cs typeface="Arial" pitchFamily="34" charset="0"/>
                </a:rPr>
                <a:t>Compras</a:t>
              </a:r>
              <a:endParaRPr lang="es-MX" sz="1500" b="1" dirty="0">
                <a:solidFill>
                  <a:schemeClr val="bg1">
                    <a:lumMod val="50000"/>
                  </a:schemeClr>
                </a:solidFill>
                <a:latin typeface="Arial" pitchFamily="34" charset="0"/>
                <a:cs typeface="Arial" pitchFamily="34" charset="0"/>
              </a:endParaRPr>
            </a:p>
          </p:txBody>
        </p:sp>
        <p:sp>
          <p:nvSpPr>
            <p:cNvPr id="37" name="36 CuadroTexto"/>
            <p:cNvSpPr txBox="1"/>
            <p:nvPr/>
          </p:nvSpPr>
          <p:spPr>
            <a:xfrm>
              <a:off x="-36512" y="1578278"/>
              <a:ext cx="1241045" cy="323165"/>
            </a:xfrm>
            <a:prstGeom prst="rect">
              <a:avLst/>
            </a:prstGeom>
            <a:noFill/>
          </p:spPr>
          <p:txBody>
            <a:bodyPr wrap="none" rtlCol="0">
              <a:spAutoFit/>
            </a:bodyPr>
            <a:lstStyle/>
            <a:p>
              <a:r>
                <a:rPr lang="es-MX" sz="1500" b="1" dirty="0" smtClean="0">
                  <a:solidFill>
                    <a:schemeClr val="bg1">
                      <a:lumMod val="50000"/>
                    </a:schemeClr>
                  </a:solidFill>
                  <a:latin typeface="Arial" pitchFamily="34" charset="0"/>
                  <a:cs typeface="Arial" pitchFamily="34" charset="0"/>
                </a:rPr>
                <a:t>Producción</a:t>
              </a:r>
              <a:endParaRPr lang="es-MX" sz="1500" b="1" dirty="0">
                <a:solidFill>
                  <a:schemeClr val="bg1">
                    <a:lumMod val="50000"/>
                  </a:schemeClr>
                </a:solidFill>
                <a:latin typeface="Arial" pitchFamily="34" charset="0"/>
                <a:cs typeface="Arial" pitchFamily="34" charset="0"/>
              </a:endParaRPr>
            </a:p>
          </p:txBody>
        </p:sp>
        <p:sp>
          <p:nvSpPr>
            <p:cNvPr id="38" name="37 CuadroTexto"/>
            <p:cNvSpPr txBox="1"/>
            <p:nvPr/>
          </p:nvSpPr>
          <p:spPr>
            <a:xfrm>
              <a:off x="363996" y="1866310"/>
              <a:ext cx="463588" cy="323165"/>
            </a:xfrm>
            <a:prstGeom prst="rect">
              <a:avLst/>
            </a:prstGeom>
            <a:noFill/>
          </p:spPr>
          <p:txBody>
            <a:bodyPr wrap="none" rtlCol="0">
              <a:spAutoFit/>
            </a:bodyPr>
            <a:lstStyle/>
            <a:p>
              <a:r>
                <a:rPr lang="es-MX" sz="1500" b="1" dirty="0" smtClean="0">
                  <a:solidFill>
                    <a:schemeClr val="bg1">
                      <a:lumMod val="50000"/>
                    </a:schemeClr>
                  </a:solidFill>
                  <a:latin typeface="Arial" pitchFamily="34" charset="0"/>
                  <a:cs typeface="Arial" pitchFamily="34" charset="0"/>
                </a:rPr>
                <a:t>RH</a:t>
              </a:r>
              <a:endParaRPr lang="es-MX" sz="1500" b="1" dirty="0">
                <a:solidFill>
                  <a:schemeClr val="bg1">
                    <a:lumMod val="50000"/>
                  </a:schemeClr>
                </a:solidFill>
                <a:latin typeface="Arial" pitchFamily="34" charset="0"/>
                <a:cs typeface="Arial" pitchFamily="34" charset="0"/>
              </a:endParaRPr>
            </a:p>
          </p:txBody>
        </p:sp>
        <p:sp>
          <p:nvSpPr>
            <p:cNvPr id="39" name="38 CuadroTexto"/>
            <p:cNvSpPr txBox="1"/>
            <p:nvPr/>
          </p:nvSpPr>
          <p:spPr>
            <a:xfrm>
              <a:off x="107504" y="2154342"/>
              <a:ext cx="1039067" cy="338554"/>
            </a:xfrm>
            <a:prstGeom prst="rect">
              <a:avLst/>
            </a:prstGeom>
            <a:noFill/>
          </p:spPr>
          <p:txBody>
            <a:bodyPr wrap="none" rtlCol="0">
              <a:spAutoFit/>
            </a:bodyPr>
            <a:lstStyle/>
            <a:p>
              <a:r>
                <a:rPr lang="es-MX" sz="1600" b="1" dirty="0" smtClean="0">
                  <a:solidFill>
                    <a:schemeClr val="bg1">
                      <a:lumMod val="50000"/>
                    </a:schemeClr>
                  </a:solidFill>
                  <a:latin typeface="Arial" pitchFamily="34" charset="0"/>
                  <a:cs typeface="Arial" pitchFamily="34" charset="0"/>
                </a:rPr>
                <a:t>Ingresos</a:t>
              </a:r>
              <a:endParaRPr lang="es-MX" sz="1600" b="1" dirty="0">
                <a:solidFill>
                  <a:schemeClr val="bg1">
                    <a:lumMod val="50000"/>
                  </a:schemeClr>
                </a:solidFill>
                <a:latin typeface="Arial" pitchFamily="34" charset="0"/>
                <a:cs typeface="Arial" pitchFamily="34" charset="0"/>
              </a:endParaRPr>
            </a:p>
          </p:txBody>
        </p:sp>
        <p:sp>
          <p:nvSpPr>
            <p:cNvPr id="40" name="39 CuadroTexto"/>
            <p:cNvSpPr txBox="1"/>
            <p:nvPr/>
          </p:nvSpPr>
          <p:spPr>
            <a:xfrm>
              <a:off x="107504" y="2420888"/>
              <a:ext cx="1107996" cy="338554"/>
            </a:xfrm>
            <a:prstGeom prst="rect">
              <a:avLst/>
            </a:prstGeom>
            <a:noFill/>
          </p:spPr>
          <p:txBody>
            <a:bodyPr wrap="none" rtlCol="0">
              <a:spAutoFit/>
            </a:bodyPr>
            <a:lstStyle/>
            <a:p>
              <a:r>
                <a:rPr lang="es-MX" sz="1600" b="1" dirty="0" smtClean="0">
                  <a:solidFill>
                    <a:schemeClr val="bg1">
                      <a:lumMod val="50000"/>
                    </a:schemeClr>
                  </a:solidFill>
                  <a:latin typeface="Arial" pitchFamily="34" charset="0"/>
                  <a:cs typeface="Arial" pitchFamily="34" charset="0"/>
                </a:rPr>
                <a:t>Activos F</a:t>
              </a:r>
              <a:endParaRPr lang="es-MX" sz="1600" b="1" dirty="0">
                <a:solidFill>
                  <a:schemeClr val="bg1">
                    <a:lumMod val="50000"/>
                  </a:schemeClr>
                </a:solidFill>
                <a:latin typeface="Arial" pitchFamily="34" charset="0"/>
                <a:cs typeface="Arial" pitchFamily="34" charset="0"/>
              </a:endParaRPr>
            </a:p>
          </p:txBody>
        </p:sp>
        <p:sp>
          <p:nvSpPr>
            <p:cNvPr id="41" name="40 CuadroTexto"/>
            <p:cNvSpPr txBox="1"/>
            <p:nvPr/>
          </p:nvSpPr>
          <p:spPr>
            <a:xfrm>
              <a:off x="3275856" y="1017603"/>
              <a:ext cx="292068" cy="323165"/>
            </a:xfrm>
            <a:prstGeom prst="rect">
              <a:avLst/>
            </a:prstGeom>
            <a:noFill/>
          </p:spPr>
          <p:txBody>
            <a:bodyPr wrap="none" rtlCol="0">
              <a:spAutoFit/>
            </a:bodyPr>
            <a:lstStyle/>
            <a:p>
              <a:r>
                <a:rPr lang="es-MX" sz="1500" b="1" dirty="0" smtClean="0">
                  <a:solidFill>
                    <a:schemeClr val="bg1">
                      <a:lumMod val="50000"/>
                    </a:schemeClr>
                  </a:solidFill>
                  <a:latin typeface="Arial" pitchFamily="34" charset="0"/>
                  <a:cs typeface="Arial" pitchFamily="34" charset="0"/>
                </a:rPr>
                <a:t>8</a:t>
              </a:r>
              <a:endParaRPr lang="es-MX" sz="1500" b="1" dirty="0">
                <a:solidFill>
                  <a:schemeClr val="bg1">
                    <a:lumMod val="50000"/>
                  </a:schemeClr>
                </a:solidFill>
                <a:latin typeface="Arial" pitchFamily="34" charset="0"/>
                <a:cs typeface="Arial" pitchFamily="34" charset="0"/>
              </a:endParaRPr>
            </a:p>
          </p:txBody>
        </p:sp>
        <p:cxnSp>
          <p:nvCxnSpPr>
            <p:cNvPr id="43" name="42 Conector recto"/>
            <p:cNvCxnSpPr>
              <a:stCxn id="10" idx="0"/>
            </p:cNvCxnSpPr>
            <p:nvPr/>
          </p:nvCxnSpPr>
          <p:spPr>
            <a:xfrm flipH="1">
              <a:off x="2915816" y="1052736"/>
              <a:ext cx="12002" cy="216024"/>
            </a:xfrm>
            <a:prstGeom prst="line">
              <a:avLst/>
            </a:prstGeom>
            <a:ln w="57150"/>
          </p:spPr>
          <p:style>
            <a:lnRef idx="3">
              <a:schemeClr val="dk1"/>
            </a:lnRef>
            <a:fillRef idx="0">
              <a:schemeClr val="dk1"/>
            </a:fillRef>
            <a:effectRef idx="2">
              <a:schemeClr val="dk1"/>
            </a:effectRef>
            <a:fontRef idx="minor">
              <a:schemeClr val="tx1"/>
            </a:fontRef>
          </p:style>
        </p:cxnSp>
        <p:cxnSp>
          <p:nvCxnSpPr>
            <p:cNvPr id="53" name="52 Conector recto"/>
            <p:cNvCxnSpPr/>
            <p:nvPr/>
          </p:nvCxnSpPr>
          <p:spPr>
            <a:xfrm flipH="1">
              <a:off x="2195736" y="1340768"/>
              <a:ext cx="12002" cy="216024"/>
            </a:xfrm>
            <a:prstGeom prst="line">
              <a:avLst/>
            </a:prstGeom>
            <a:ln w="57150"/>
          </p:spPr>
          <p:style>
            <a:lnRef idx="3">
              <a:schemeClr val="dk1"/>
            </a:lnRef>
            <a:fillRef idx="0">
              <a:schemeClr val="dk1"/>
            </a:fillRef>
            <a:effectRef idx="2">
              <a:schemeClr val="dk1"/>
            </a:effectRef>
            <a:fontRef idx="minor">
              <a:schemeClr val="tx1"/>
            </a:fontRef>
          </p:style>
        </p:cxnSp>
        <p:cxnSp>
          <p:nvCxnSpPr>
            <p:cNvPr id="54" name="53 Conector recto"/>
            <p:cNvCxnSpPr/>
            <p:nvPr/>
          </p:nvCxnSpPr>
          <p:spPr>
            <a:xfrm flipH="1">
              <a:off x="1547664" y="1916832"/>
              <a:ext cx="12002" cy="216024"/>
            </a:xfrm>
            <a:prstGeom prst="line">
              <a:avLst/>
            </a:prstGeom>
            <a:ln w="57150"/>
          </p:spPr>
          <p:style>
            <a:lnRef idx="3">
              <a:schemeClr val="dk1"/>
            </a:lnRef>
            <a:fillRef idx="0">
              <a:schemeClr val="dk1"/>
            </a:fillRef>
            <a:effectRef idx="2">
              <a:schemeClr val="dk1"/>
            </a:effectRef>
            <a:fontRef idx="minor">
              <a:schemeClr val="tx1"/>
            </a:fontRef>
          </p:style>
        </p:cxnSp>
        <p:cxnSp>
          <p:nvCxnSpPr>
            <p:cNvPr id="55" name="54 Conector recto"/>
            <p:cNvCxnSpPr/>
            <p:nvPr/>
          </p:nvCxnSpPr>
          <p:spPr>
            <a:xfrm flipH="1">
              <a:off x="3131840" y="1556792"/>
              <a:ext cx="12002" cy="216024"/>
            </a:xfrm>
            <a:prstGeom prst="line">
              <a:avLst/>
            </a:prstGeom>
            <a:ln w="57150"/>
          </p:spPr>
          <p:style>
            <a:lnRef idx="3">
              <a:schemeClr val="dk1"/>
            </a:lnRef>
            <a:fillRef idx="0">
              <a:schemeClr val="dk1"/>
            </a:fillRef>
            <a:effectRef idx="2">
              <a:schemeClr val="dk1"/>
            </a:effectRef>
            <a:fontRef idx="minor">
              <a:schemeClr val="tx1"/>
            </a:fontRef>
          </p:style>
        </p:cxnSp>
        <p:cxnSp>
          <p:nvCxnSpPr>
            <p:cNvPr id="56" name="55 Conector recto"/>
            <p:cNvCxnSpPr/>
            <p:nvPr/>
          </p:nvCxnSpPr>
          <p:spPr>
            <a:xfrm flipH="1">
              <a:off x="2051720" y="2204864"/>
              <a:ext cx="12002" cy="216024"/>
            </a:xfrm>
            <a:prstGeom prst="line">
              <a:avLst/>
            </a:prstGeom>
            <a:ln w="57150"/>
          </p:spPr>
          <p:style>
            <a:lnRef idx="3">
              <a:schemeClr val="dk1"/>
            </a:lnRef>
            <a:fillRef idx="0">
              <a:schemeClr val="dk1"/>
            </a:fillRef>
            <a:effectRef idx="2">
              <a:schemeClr val="dk1"/>
            </a:effectRef>
            <a:fontRef idx="minor">
              <a:schemeClr val="tx1"/>
            </a:fontRef>
          </p:style>
        </p:cxnSp>
        <p:cxnSp>
          <p:nvCxnSpPr>
            <p:cNvPr id="57" name="56 Conector recto"/>
            <p:cNvCxnSpPr/>
            <p:nvPr/>
          </p:nvCxnSpPr>
          <p:spPr>
            <a:xfrm flipH="1">
              <a:off x="2699792" y="2492896"/>
              <a:ext cx="12002" cy="216024"/>
            </a:xfrm>
            <a:prstGeom prst="line">
              <a:avLst/>
            </a:prstGeom>
            <a:ln w="57150"/>
          </p:spPr>
          <p:style>
            <a:lnRef idx="3">
              <a:schemeClr val="dk1"/>
            </a:lnRef>
            <a:fillRef idx="0">
              <a:schemeClr val="dk1"/>
            </a:fillRef>
            <a:effectRef idx="2">
              <a:schemeClr val="dk1"/>
            </a:effectRef>
            <a:fontRef idx="minor">
              <a:schemeClr val="tx1"/>
            </a:fontRef>
          </p:style>
        </p:cxnSp>
        <p:sp>
          <p:nvSpPr>
            <p:cNvPr id="60" name="59 CuadroTexto"/>
            <p:cNvSpPr txBox="1"/>
            <p:nvPr/>
          </p:nvSpPr>
          <p:spPr>
            <a:xfrm>
              <a:off x="3275856" y="1305635"/>
              <a:ext cx="292068" cy="323165"/>
            </a:xfrm>
            <a:prstGeom prst="rect">
              <a:avLst/>
            </a:prstGeom>
            <a:noFill/>
          </p:spPr>
          <p:txBody>
            <a:bodyPr wrap="none" rtlCol="0">
              <a:spAutoFit/>
            </a:bodyPr>
            <a:lstStyle/>
            <a:p>
              <a:r>
                <a:rPr lang="es-MX" sz="1500" b="1" dirty="0" smtClean="0">
                  <a:solidFill>
                    <a:schemeClr val="bg1">
                      <a:lumMod val="50000"/>
                    </a:schemeClr>
                  </a:solidFill>
                  <a:latin typeface="Arial" pitchFamily="34" charset="0"/>
                  <a:cs typeface="Arial" pitchFamily="34" charset="0"/>
                </a:rPr>
                <a:t>5</a:t>
              </a:r>
              <a:endParaRPr lang="es-MX" sz="1500" b="1" dirty="0">
                <a:solidFill>
                  <a:schemeClr val="bg1">
                    <a:lumMod val="50000"/>
                  </a:schemeClr>
                </a:solidFill>
                <a:latin typeface="Arial" pitchFamily="34" charset="0"/>
                <a:cs typeface="Arial" pitchFamily="34" charset="0"/>
              </a:endParaRPr>
            </a:p>
          </p:txBody>
        </p:sp>
        <p:sp>
          <p:nvSpPr>
            <p:cNvPr id="61" name="60 CuadroTexto"/>
            <p:cNvSpPr txBox="1"/>
            <p:nvPr/>
          </p:nvSpPr>
          <p:spPr>
            <a:xfrm>
              <a:off x="3275856" y="1556792"/>
              <a:ext cx="292068" cy="323165"/>
            </a:xfrm>
            <a:prstGeom prst="rect">
              <a:avLst/>
            </a:prstGeom>
            <a:noFill/>
          </p:spPr>
          <p:txBody>
            <a:bodyPr wrap="none" rtlCol="0">
              <a:spAutoFit/>
            </a:bodyPr>
            <a:lstStyle/>
            <a:p>
              <a:r>
                <a:rPr lang="es-MX" sz="1500" b="1" dirty="0" smtClean="0">
                  <a:solidFill>
                    <a:schemeClr val="bg1">
                      <a:lumMod val="50000"/>
                    </a:schemeClr>
                  </a:solidFill>
                  <a:latin typeface="Arial" pitchFamily="34" charset="0"/>
                  <a:cs typeface="Arial" pitchFamily="34" charset="0"/>
                </a:rPr>
                <a:t>9</a:t>
              </a:r>
              <a:endParaRPr lang="es-MX" sz="1500" b="1" dirty="0">
                <a:solidFill>
                  <a:schemeClr val="bg1">
                    <a:lumMod val="50000"/>
                  </a:schemeClr>
                </a:solidFill>
                <a:latin typeface="Arial" pitchFamily="34" charset="0"/>
                <a:cs typeface="Arial" pitchFamily="34" charset="0"/>
              </a:endParaRPr>
            </a:p>
          </p:txBody>
        </p:sp>
        <p:sp>
          <p:nvSpPr>
            <p:cNvPr id="62" name="61 CuadroTexto"/>
            <p:cNvSpPr txBox="1"/>
            <p:nvPr/>
          </p:nvSpPr>
          <p:spPr>
            <a:xfrm>
              <a:off x="3275856" y="2169731"/>
              <a:ext cx="292068" cy="323165"/>
            </a:xfrm>
            <a:prstGeom prst="rect">
              <a:avLst/>
            </a:prstGeom>
            <a:noFill/>
          </p:spPr>
          <p:txBody>
            <a:bodyPr wrap="none" rtlCol="0">
              <a:spAutoFit/>
            </a:bodyPr>
            <a:lstStyle/>
            <a:p>
              <a:r>
                <a:rPr lang="es-MX" sz="1500" b="1" dirty="0" smtClean="0">
                  <a:solidFill>
                    <a:schemeClr val="bg1">
                      <a:lumMod val="50000"/>
                    </a:schemeClr>
                  </a:solidFill>
                  <a:latin typeface="Arial" pitchFamily="34" charset="0"/>
                  <a:cs typeface="Arial" pitchFamily="34" charset="0"/>
                </a:rPr>
                <a:t>4</a:t>
              </a:r>
              <a:endParaRPr lang="es-MX" sz="1500" b="1" dirty="0">
                <a:solidFill>
                  <a:schemeClr val="bg1">
                    <a:lumMod val="50000"/>
                  </a:schemeClr>
                </a:solidFill>
                <a:latin typeface="Arial" pitchFamily="34" charset="0"/>
                <a:cs typeface="Arial" pitchFamily="34" charset="0"/>
              </a:endParaRPr>
            </a:p>
          </p:txBody>
        </p:sp>
        <p:sp>
          <p:nvSpPr>
            <p:cNvPr id="63" name="62 CuadroTexto"/>
            <p:cNvSpPr txBox="1"/>
            <p:nvPr/>
          </p:nvSpPr>
          <p:spPr>
            <a:xfrm>
              <a:off x="3271820" y="1881699"/>
              <a:ext cx="292068" cy="323165"/>
            </a:xfrm>
            <a:prstGeom prst="rect">
              <a:avLst/>
            </a:prstGeom>
            <a:noFill/>
          </p:spPr>
          <p:txBody>
            <a:bodyPr wrap="none" rtlCol="0">
              <a:spAutoFit/>
            </a:bodyPr>
            <a:lstStyle/>
            <a:p>
              <a:r>
                <a:rPr lang="es-MX" sz="1500" b="1" dirty="0" smtClean="0">
                  <a:solidFill>
                    <a:schemeClr val="bg1">
                      <a:lumMod val="50000"/>
                    </a:schemeClr>
                  </a:solidFill>
                  <a:latin typeface="Arial" pitchFamily="34" charset="0"/>
                  <a:cs typeface="Arial" pitchFamily="34" charset="0"/>
                </a:rPr>
                <a:t>2</a:t>
              </a:r>
              <a:endParaRPr lang="es-MX" sz="1500" b="1" dirty="0">
                <a:solidFill>
                  <a:schemeClr val="bg1">
                    <a:lumMod val="50000"/>
                  </a:schemeClr>
                </a:solidFill>
                <a:latin typeface="Arial" pitchFamily="34" charset="0"/>
                <a:cs typeface="Arial" pitchFamily="34" charset="0"/>
              </a:endParaRPr>
            </a:p>
          </p:txBody>
        </p:sp>
        <p:sp>
          <p:nvSpPr>
            <p:cNvPr id="65" name="64 CuadroTexto"/>
            <p:cNvSpPr txBox="1"/>
            <p:nvPr/>
          </p:nvSpPr>
          <p:spPr>
            <a:xfrm>
              <a:off x="3275856" y="2457763"/>
              <a:ext cx="292068" cy="323165"/>
            </a:xfrm>
            <a:prstGeom prst="rect">
              <a:avLst/>
            </a:prstGeom>
            <a:noFill/>
          </p:spPr>
          <p:txBody>
            <a:bodyPr wrap="none" rtlCol="0">
              <a:spAutoFit/>
            </a:bodyPr>
            <a:lstStyle/>
            <a:p>
              <a:r>
                <a:rPr lang="es-MX" sz="1500" b="1" dirty="0" smtClean="0">
                  <a:solidFill>
                    <a:schemeClr val="bg1">
                      <a:lumMod val="50000"/>
                    </a:schemeClr>
                  </a:solidFill>
                  <a:latin typeface="Arial" pitchFamily="34" charset="0"/>
                  <a:cs typeface="Arial" pitchFamily="34" charset="0"/>
                </a:rPr>
                <a:t>7</a:t>
              </a:r>
              <a:endParaRPr lang="es-MX" sz="1500" b="1" dirty="0">
                <a:solidFill>
                  <a:schemeClr val="bg1">
                    <a:lumMod val="50000"/>
                  </a:schemeClr>
                </a:solidFill>
                <a:latin typeface="Arial" pitchFamily="34" charset="0"/>
                <a:cs typeface="Arial" pitchFamily="34" charset="0"/>
              </a:endParaRPr>
            </a:p>
          </p:txBody>
        </p:sp>
      </p:grpSp>
      <p:sp>
        <p:nvSpPr>
          <p:cNvPr id="67" name="66 CuadroTexto"/>
          <p:cNvSpPr txBox="1"/>
          <p:nvPr/>
        </p:nvSpPr>
        <p:spPr>
          <a:xfrm>
            <a:off x="179512" y="1340768"/>
            <a:ext cx="3833101" cy="400110"/>
          </a:xfrm>
          <a:prstGeom prst="rect">
            <a:avLst/>
          </a:prstGeom>
          <a:noFill/>
        </p:spPr>
        <p:txBody>
          <a:bodyPr wrap="none" rtlCol="0">
            <a:spAutoFit/>
          </a:bodyPr>
          <a:lstStyle/>
          <a:p>
            <a:r>
              <a:rPr lang="es-MX" sz="2000" b="1" dirty="0" smtClean="0">
                <a:solidFill>
                  <a:srgbClr val="FF0000"/>
                </a:solidFill>
                <a:latin typeface="Arial" pitchFamily="34" charset="0"/>
                <a:cs typeface="Arial" pitchFamily="34" charset="0"/>
              </a:rPr>
              <a:t>1. </a:t>
            </a:r>
            <a:r>
              <a:rPr lang="es-MX" sz="1600" b="1" dirty="0" smtClean="0">
                <a:latin typeface="Arial" pitchFamily="34" charset="0"/>
                <a:cs typeface="Arial" pitchFamily="34" charset="0"/>
              </a:rPr>
              <a:t>Situación General de los procesos</a:t>
            </a:r>
            <a:endParaRPr lang="es-MX" sz="1600" b="1" dirty="0">
              <a:latin typeface="Arial" pitchFamily="34" charset="0"/>
              <a:cs typeface="Arial" pitchFamily="34" charset="0"/>
            </a:endParaRPr>
          </a:p>
        </p:txBody>
      </p:sp>
      <p:pic>
        <p:nvPicPr>
          <p:cNvPr id="68" name="Picture 1" descr="http://s3.amazonaws.com/demo-root/thumbs/Call%20Center.qvw.png"/>
          <p:cNvPicPr>
            <a:picLocks noChangeAspect="1" noChangeArrowheads="1"/>
          </p:cNvPicPr>
          <p:nvPr/>
        </p:nvPicPr>
        <p:blipFill>
          <a:blip r:embed="rId2" cstate="print"/>
          <a:srcRect/>
          <a:stretch>
            <a:fillRect/>
          </a:stretch>
        </p:blipFill>
        <p:spPr bwMode="auto">
          <a:xfrm>
            <a:off x="5292080" y="1916832"/>
            <a:ext cx="2592288" cy="1691809"/>
          </a:xfrm>
          <a:prstGeom prst="rect">
            <a:avLst/>
          </a:prstGeom>
          <a:noFill/>
        </p:spPr>
      </p:pic>
      <p:sp>
        <p:nvSpPr>
          <p:cNvPr id="69" name="68 CuadroTexto"/>
          <p:cNvSpPr txBox="1"/>
          <p:nvPr/>
        </p:nvSpPr>
        <p:spPr>
          <a:xfrm>
            <a:off x="4427984" y="1340768"/>
            <a:ext cx="4700326" cy="400110"/>
          </a:xfrm>
          <a:prstGeom prst="rect">
            <a:avLst/>
          </a:prstGeom>
          <a:noFill/>
        </p:spPr>
        <p:txBody>
          <a:bodyPr wrap="none" rtlCol="0">
            <a:spAutoFit/>
          </a:bodyPr>
          <a:lstStyle/>
          <a:p>
            <a:r>
              <a:rPr lang="es-MX" sz="2000" b="1" dirty="0" smtClean="0">
                <a:solidFill>
                  <a:srgbClr val="FF0000"/>
                </a:solidFill>
                <a:latin typeface="Arial" pitchFamily="34" charset="0"/>
                <a:cs typeface="Arial" pitchFamily="34" charset="0"/>
              </a:rPr>
              <a:t>2. </a:t>
            </a:r>
            <a:r>
              <a:rPr lang="es-MX" sz="1600" b="1" dirty="0" smtClean="0">
                <a:latin typeface="Arial" pitchFamily="34" charset="0"/>
                <a:cs typeface="Arial" pitchFamily="34" charset="0"/>
              </a:rPr>
              <a:t>Modelo de auditoría continua (por proceso)</a:t>
            </a:r>
            <a:endParaRPr lang="es-MX" sz="1600" b="1" dirty="0">
              <a:latin typeface="Arial" pitchFamily="34" charset="0"/>
              <a:cs typeface="Arial" pitchFamily="34" charset="0"/>
            </a:endParaRPr>
          </a:p>
        </p:txBody>
      </p:sp>
      <p:sp>
        <p:nvSpPr>
          <p:cNvPr id="70" name="69 Rectángulo"/>
          <p:cNvSpPr/>
          <p:nvPr/>
        </p:nvSpPr>
        <p:spPr>
          <a:xfrm>
            <a:off x="72008" y="2708920"/>
            <a:ext cx="3923928" cy="288032"/>
          </a:xfrm>
          <a:prstGeom prst="rect">
            <a:avLst/>
          </a:prstGeom>
          <a:noFill/>
          <a:ln w="57150"/>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dirty="0">
              <a:ln>
                <a:solidFill>
                  <a:srgbClr val="3333FF"/>
                </a:solidFill>
              </a:ln>
              <a:solidFill>
                <a:schemeClr val="bg2"/>
              </a:solidFill>
            </a:endParaRPr>
          </a:p>
        </p:txBody>
      </p:sp>
      <p:cxnSp>
        <p:nvCxnSpPr>
          <p:cNvPr id="72" name="71 Conector recto de flecha"/>
          <p:cNvCxnSpPr/>
          <p:nvPr/>
        </p:nvCxnSpPr>
        <p:spPr>
          <a:xfrm>
            <a:off x="3995936" y="2852936"/>
            <a:ext cx="1296144"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5" name="74 Conector recto de flecha"/>
          <p:cNvCxnSpPr/>
          <p:nvPr/>
        </p:nvCxnSpPr>
        <p:spPr>
          <a:xfrm>
            <a:off x="8460432" y="2636912"/>
            <a:ext cx="0" cy="122413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0" name="79 Conector recto"/>
          <p:cNvCxnSpPr/>
          <p:nvPr/>
        </p:nvCxnSpPr>
        <p:spPr>
          <a:xfrm>
            <a:off x="7812360" y="2636912"/>
            <a:ext cx="648072"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5539" name="Picture 3"/>
          <p:cNvPicPr>
            <a:picLocks noChangeAspect="1" noChangeArrowheads="1"/>
          </p:cNvPicPr>
          <p:nvPr/>
        </p:nvPicPr>
        <p:blipFill>
          <a:blip r:embed="rId3" cstate="print"/>
          <a:srcRect/>
          <a:stretch>
            <a:fillRect/>
          </a:stretch>
        </p:blipFill>
        <p:spPr bwMode="auto">
          <a:xfrm>
            <a:off x="6763072" y="4622254"/>
            <a:ext cx="2057400" cy="1476375"/>
          </a:xfrm>
          <a:prstGeom prst="rect">
            <a:avLst/>
          </a:prstGeom>
          <a:noFill/>
          <a:ln w="9525">
            <a:noFill/>
            <a:miter lim="800000"/>
            <a:headEnd/>
            <a:tailEnd/>
          </a:ln>
        </p:spPr>
      </p:pic>
      <p:sp>
        <p:nvSpPr>
          <p:cNvPr id="85" name="84 CuadroTexto"/>
          <p:cNvSpPr txBox="1"/>
          <p:nvPr/>
        </p:nvSpPr>
        <p:spPr>
          <a:xfrm>
            <a:off x="6130058" y="4005064"/>
            <a:ext cx="2760692" cy="400110"/>
          </a:xfrm>
          <a:prstGeom prst="rect">
            <a:avLst/>
          </a:prstGeom>
          <a:noFill/>
        </p:spPr>
        <p:txBody>
          <a:bodyPr wrap="none" rtlCol="0">
            <a:spAutoFit/>
          </a:bodyPr>
          <a:lstStyle/>
          <a:p>
            <a:r>
              <a:rPr lang="es-MX" sz="2000" b="1" dirty="0" smtClean="0">
                <a:solidFill>
                  <a:srgbClr val="FF0000"/>
                </a:solidFill>
                <a:latin typeface="Arial" pitchFamily="34" charset="0"/>
                <a:cs typeface="Arial" pitchFamily="34" charset="0"/>
              </a:rPr>
              <a:t>3. </a:t>
            </a:r>
            <a:r>
              <a:rPr lang="es-MX" sz="1600" b="1" dirty="0" smtClean="0">
                <a:latin typeface="Arial" pitchFamily="34" charset="0"/>
                <a:cs typeface="Arial" pitchFamily="34" charset="0"/>
              </a:rPr>
              <a:t>Indicadores por </a:t>
            </a:r>
            <a:r>
              <a:rPr lang="es-MX" sz="1600" b="1" dirty="0" smtClean="0">
                <a:latin typeface="Arial" pitchFamily="34" charset="0"/>
                <a:cs typeface="Arial" pitchFamily="34" charset="0"/>
              </a:rPr>
              <a:t>control</a:t>
            </a:r>
            <a:endParaRPr lang="es-MX" sz="1600" b="1" dirty="0">
              <a:latin typeface="Arial" pitchFamily="34" charset="0"/>
              <a:cs typeface="Arial" pitchFamily="34" charset="0"/>
            </a:endParaRPr>
          </a:p>
        </p:txBody>
      </p:sp>
      <p:pic>
        <p:nvPicPr>
          <p:cNvPr id="65541" name="Picture 5" descr="http://s3.amazonaws.com/demo-root/thumbs/Asset%20Management.qvw.png"/>
          <p:cNvPicPr>
            <a:picLocks noChangeAspect="1" noChangeArrowheads="1"/>
          </p:cNvPicPr>
          <p:nvPr/>
        </p:nvPicPr>
        <p:blipFill>
          <a:blip r:embed="rId4" cstate="print"/>
          <a:srcRect/>
          <a:stretch>
            <a:fillRect/>
          </a:stretch>
        </p:blipFill>
        <p:spPr bwMode="auto">
          <a:xfrm>
            <a:off x="3419872" y="4509120"/>
            <a:ext cx="2648036" cy="1728192"/>
          </a:xfrm>
          <a:prstGeom prst="rect">
            <a:avLst/>
          </a:prstGeom>
          <a:noFill/>
        </p:spPr>
      </p:pic>
      <p:sp>
        <p:nvSpPr>
          <p:cNvPr id="87" name="86 CuadroTexto"/>
          <p:cNvSpPr txBox="1"/>
          <p:nvPr/>
        </p:nvSpPr>
        <p:spPr>
          <a:xfrm>
            <a:off x="3041221" y="4005064"/>
            <a:ext cx="3114955" cy="400110"/>
          </a:xfrm>
          <a:prstGeom prst="rect">
            <a:avLst/>
          </a:prstGeom>
          <a:noFill/>
        </p:spPr>
        <p:txBody>
          <a:bodyPr wrap="none" rtlCol="0">
            <a:spAutoFit/>
          </a:bodyPr>
          <a:lstStyle/>
          <a:p>
            <a:r>
              <a:rPr lang="es-MX" sz="2000" b="1" dirty="0" smtClean="0">
                <a:solidFill>
                  <a:srgbClr val="FF0000"/>
                </a:solidFill>
                <a:latin typeface="Arial" pitchFamily="34" charset="0"/>
                <a:cs typeface="Arial" pitchFamily="34" charset="0"/>
              </a:rPr>
              <a:t>4. </a:t>
            </a:r>
            <a:r>
              <a:rPr lang="es-MX" sz="1600" b="1" dirty="0" smtClean="0">
                <a:latin typeface="Arial" pitchFamily="34" charset="0"/>
                <a:cs typeface="Arial" pitchFamily="34" charset="0"/>
              </a:rPr>
              <a:t>Informe por cada indicador</a:t>
            </a:r>
            <a:endParaRPr lang="es-MX" sz="1600" b="1" dirty="0">
              <a:latin typeface="Arial" pitchFamily="34" charset="0"/>
              <a:cs typeface="Arial" pitchFamily="34" charset="0"/>
            </a:endParaRPr>
          </a:p>
        </p:txBody>
      </p:sp>
      <p:cxnSp>
        <p:nvCxnSpPr>
          <p:cNvPr id="88" name="87 Conector recto de flecha"/>
          <p:cNvCxnSpPr/>
          <p:nvPr/>
        </p:nvCxnSpPr>
        <p:spPr>
          <a:xfrm flipH="1">
            <a:off x="6115000" y="5342334"/>
            <a:ext cx="648072"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0" name="89 CuadroTexto"/>
          <p:cNvSpPr txBox="1"/>
          <p:nvPr/>
        </p:nvSpPr>
        <p:spPr>
          <a:xfrm>
            <a:off x="107504" y="4005064"/>
            <a:ext cx="2642070" cy="646331"/>
          </a:xfrm>
          <a:prstGeom prst="rect">
            <a:avLst/>
          </a:prstGeom>
          <a:noFill/>
        </p:spPr>
        <p:txBody>
          <a:bodyPr wrap="none" rtlCol="0">
            <a:spAutoFit/>
          </a:bodyPr>
          <a:lstStyle/>
          <a:p>
            <a:r>
              <a:rPr lang="es-MX" sz="2000" b="1" dirty="0" smtClean="0">
                <a:solidFill>
                  <a:srgbClr val="FF0000"/>
                </a:solidFill>
                <a:latin typeface="Arial" pitchFamily="34" charset="0"/>
                <a:cs typeface="Arial" pitchFamily="34" charset="0"/>
              </a:rPr>
              <a:t>5. </a:t>
            </a:r>
            <a:r>
              <a:rPr lang="es-MX" sz="1600" b="1" dirty="0" smtClean="0">
                <a:latin typeface="Arial" pitchFamily="34" charset="0"/>
                <a:cs typeface="Arial" pitchFamily="34" charset="0"/>
              </a:rPr>
              <a:t>Informe automático y</a:t>
            </a:r>
          </a:p>
          <a:p>
            <a:r>
              <a:rPr lang="es-MX" sz="1600" b="1" dirty="0" smtClean="0">
                <a:latin typeface="Arial" pitchFamily="34" charset="0"/>
                <a:cs typeface="Arial" pitchFamily="34" charset="0"/>
              </a:rPr>
              <a:t>    alertas de la auditoria</a:t>
            </a:r>
            <a:endParaRPr lang="es-MX" sz="1600" b="1" dirty="0">
              <a:latin typeface="Arial" pitchFamily="34" charset="0"/>
              <a:cs typeface="Arial" pitchFamily="34" charset="0"/>
            </a:endParaRPr>
          </a:p>
        </p:txBody>
      </p:sp>
      <p:pic>
        <p:nvPicPr>
          <p:cNvPr id="65543" name="Picture 7" descr="http://t0.gstatic.com/images?q=tbn:ANd9GcTvaSRlnas52-j2WZfEbSrFGI5xxChd3NHXLljIFmO1qc5COnwm"/>
          <p:cNvPicPr>
            <a:picLocks noChangeAspect="1" noChangeArrowheads="1"/>
          </p:cNvPicPr>
          <p:nvPr/>
        </p:nvPicPr>
        <p:blipFill>
          <a:blip r:embed="rId5" cstate="print"/>
          <a:srcRect/>
          <a:stretch>
            <a:fillRect/>
          </a:stretch>
        </p:blipFill>
        <p:spPr bwMode="auto">
          <a:xfrm>
            <a:off x="179512" y="4725144"/>
            <a:ext cx="2962275" cy="1543050"/>
          </a:xfrm>
          <a:prstGeom prst="rect">
            <a:avLst/>
          </a:prstGeom>
          <a:noFill/>
        </p:spPr>
      </p:pic>
      <p:sp>
        <p:nvSpPr>
          <p:cNvPr id="93" name="1 Título"/>
          <p:cNvSpPr txBox="1">
            <a:spLocks/>
          </p:cNvSpPr>
          <p:nvPr/>
        </p:nvSpPr>
        <p:spPr>
          <a:xfrm>
            <a:off x="457200" y="634678"/>
            <a:ext cx="8229600" cy="77809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600" b="0" i="0" u="none" strike="noStrike" kern="1200" cap="none" spc="0" normalizeH="0" baseline="0" noProof="0" dirty="0" smtClean="0">
                <a:ln>
                  <a:noFill/>
                </a:ln>
                <a:solidFill>
                  <a:srgbClr val="3333FF"/>
                </a:solidFill>
                <a:effectLst/>
                <a:uLnTx/>
                <a:uFillTx/>
                <a:latin typeface="+mj-lt"/>
                <a:ea typeface="+mj-ea"/>
                <a:cs typeface="+mj-cs"/>
              </a:rPr>
              <a:t>Resultados de una Auditoría</a:t>
            </a:r>
            <a:r>
              <a:rPr kumimoji="0" lang="es-MX" sz="3600" b="0" i="0" u="none" strike="noStrike" kern="1200" cap="none" spc="0" normalizeH="0" noProof="0" dirty="0" smtClean="0">
                <a:ln>
                  <a:noFill/>
                </a:ln>
                <a:solidFill>
                  <a:srgbClr val="3333FF"/>
                </a:solidFill>
                <a:effectLst/>
                <a:uLnTx/>
                <a:uFillTx/>
                <a:latin typeface="+mj-lt"/>
                <a:ea typeface="+mj-ea"/>
                <a:cs typeface="+mj-cs"/>
              </a:rPr>
              <a:t> Continua</a:t>
            </a:r>
            <a:endParaRPr kumimoji="0" lang="es-MX" sz="3600" b="0" i="0" u="none" strike="noStrike" kern="1200" cap="none" spc="0" normalizeH="0" baseline="0" noProof="0" dirty="0">
              <a:ln>
                <a:noFill/>
              </a:ln>
              <a:solidFill>
                <a:srgbClr val="3333FF"/>
              </a:solidFill>
              <a:effectLst/>
              <a:uLnTx/>
              <a:uFillTx/>
              <a:latin typeface="+mj-lt"/>
              <a:ea typeface="+mj-ea"/>
              <a:cs typeface="+mj-cs"/>
            </a:endParaRPr>
          </a:p>
        </p:txBody>
      </p:sp>
      <p:cxnSp>
        <p:nvCxnSpPr>
          <p:cNvPr id="94" name="93 Conector recto de flecha"/>
          <p:cNvCxnSpPr/>
          <p:nvPr/>
        </p:nvCxnSpPr>
        <p:spPr>
          <a:xfrm flipH="1">
            <a:off x="2771800" y="5373216"/>
            <a:ext cx="648072"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ppt_x"/>
                                          </p:val>
                                        </p:tav>
                                        <p:tav tm="100000">
                                          <p:val>
                                            <p:strVal val="#ppt_x"/>
                                          </p:val>
                                        </p:tav>
                                      </p:tavLst>
                                    </p:anim>
                                    <p:anim calcmode="lin" valueType="num">
                                      <p:cBhvr additive="base">
                                        <p:cTn id="16"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additive="base">
                                        <p:cTn id="21" dur="500" fill="hold"/>
                                        <p:tgtEl>
                                          <p:spTgt spid="68"/>
                                        </p:tgtEl>
                                        <p:attrNameLst>
                                          <p:attrName>ppt_x</p:attrName>
                                        </p:attrNameLst>
                                      </p:cBhvr>
                                      <p:tavLst>
                                        <p:tav tm="0">
                                          <p:val>
                                            <p:strVal val="#ppt_x"/>
                                          </p:val>
                                        </p:tav>
                                        <p:tav tm="100000">
                                          <p:val>
                                            <p:strVal val="#ppt_x"/>
                                          </p:val>
                                        </p:tav>
                                      </p:tavLst>
                                    </p:anim>
                                    <p:anim calcmode="lin" valueType="num">
                                      <p:cBhvr additive="base">
                                        <p:cTn id="22" dur="500" fill="hold"/>
                                        <p:tgtEl>
                                          <p:spTgt spid="6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additive="base">
                                        <p:cTn id="25" dur="500" fill="hold"/>
                                        <p:tgtEl>
                                          <p:spTgt spid="69"/>
                                        </p:tgtEl>
                                        <p:attrNameLst>
                                          <p:attrName>ppt_x</p:attrName>
                                        </p:attrNameLst>
                                      </p:cBhvr>
                                      <p:tavLst>
                                        <p:tav tm="0">
                                          <p:val>
                                            <p:strVal val="#ppt_x"/>
                                          </p:val>
                                        </p:tav>
                                        <p:tav tm="100000">
                                          <p:val>
                                            <p:strVal val="#ppt_x"/>
                                          </p:val>
                                        </p:tav>
                                      </p:tavLst>
                                    </p:anim>
                                    <p:anim calcmode="lin" valueType="num">
                                      <p:cBhvr additive="base">
                                        <p:cTn id="26" dur="500" fill="hold"/>
                                        <p:tgtEl>
                                          <p:spTgt spid="6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anim calcmode="lin" valueType="num">
                                      <p:cBhvr additive="base">
                                        <p:cTn id="29" dur="500" fill="hold"/>
                                        <p:tgtEl>
                                          <p:spTgt spid="72"/>
                                        </p:tgtEl>
                                        <p:attrNameLst>
                                          <p:attrName>ppt_x</p:attrName>
                                        </p:attrNameLst>
                                      </p:cBhvr>
                                      <p:tavLst>
                                        <p:tav tm="0">
                                          <p:val>
                                            <p:strVal val="#ppt_x"/>
                                          </p:val>
                                        </p:tav>
                                        <p:tav tm="100000">
                                          <p:val>
                                            <p:strVal val="#ppt_x"/>
                                          </p:val>
                                        </p:tav>
                                      </p:tavLst>
                                    </p:anim>
                                    <p:anim calcmode="lin" valueType="num">
                                      <p:cBhvr additive="base">
                                        <p:cTn id="30" dur="500" fill="hold"/>
                                        <p:tgtEl>
                                          <p:spTgt spid="7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additive="base">
                                        <p:cTn id="33" dur="500" fill="hold"/>
                                        <p:tgtEl>
                                          <p:spTgt spid="75"/>
                                        </p:tgtEl>
                                        <p:attrNameLst>
                                          <p:attrName>ppt_x</p:attrName>
                                        </p:attrNameLst>
                                      </p:cBhvr>
                                      <p:tavLst>
                                        <p:tav tm="0">
                                          <p:val>
                                            <p:strVal val="#ppt_x"/>
                                          </p:val>
                                        </p:tav>
                                        <p:tav tm="100000">
                                          <p:val>
                                            <p:strVal val="#ppt_x"/>
                                          </p:val>
                                        </p:tav>
                                      </p:tavLst>
                                    </p:anim>
                                    <p:anim calcmode="lin" valueType="num">
                                      <p:cBhvr additive="base">
                                        <p:cTn id="34" dur="500" fill="hold"/>
                                        <p:tgtEl>
                                          <p:spTgt spid="7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cBhvr additive="base">
                                        <p:cTn id="37" dur="500" fill="hold"/>
                                        <p:tgtEl>
                                          <p:spTgt spid="80"/>
                                        </p:tgtEl>
                                        <p:attrNameLst>
                                          <p:attrName>ppt_x</p:attrName>
                                        </p:attrNameLst>
                                      </p:cBhvr>
                                      <p:tavLst>
                                        <p:tav tm="0">
                                          <p:val>
                                            <p:strVal val="#ppt_x"/>
                                          </p:val>
                                        </p:tav>
                                        <p:tav tm="100000">
                                          <p:val>
                                            <p:strVal val="#ppt_x"/>
                                          </p:val>
                                        </p:tav>
                                      </p:tavLst>
                                    </p:anim>
                                    <p:anim calcmode="lin" valueType="num">
                                      <p:cBhvr additive="base">
                                        <p:cTn id="3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5539"/>
                                        </p:tgtEl>
                                        <p:attrNameLst>
                                          <p:attrName>style.visibility</p:attrName>
                                        </p:attrNameLst>
                                      </p:cBhvr>
                                      <p:to>
                                        <p:strVal val="visible"/>
                                      </p:to>
                                    </p:set>
                                    <p:anim calcmode="lin" valueType="num">
                                      <p:cBhvr additive="base">
                                        <p:cTn id="43" dur="500" fill="hold"/>
                                        <p:tgtEl>
                                          <p:spTgt spid="65539"/>
                                        </p:tgtEl>
                                        <p:attrNameLst>
                                          <p:attrName>ppt_x</p:attrName>
                                        </p:attrNameLst>
                                      </p:cBhvr>
                                      <p:tavLst>
                                        <p:tav tm="0">
                                          <p:val>
                                            <p:strVal val="#ppt_x"/>
                                          </p:val>
                                        </p:tav>
                                        <p:tav tm="100000">
                                          <p:val>
                                            <p:strVal val="#ppt_x"/>
                                          </p:val>
                                        </p:tav>
                                      </p:tavLst>
                                    </p:anim>
                                    <p:anim calcmode="lin" valueType="num">
                                      <p:cBhvr additive="base">
                                        <p:cTn id="44" dur="500" fill="hold"/>
                                        <p:tgtEl>
                                          <p:spTgt spid="6553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additive="base">
                                        <p:cTn id="51" dur="500" fill="hold"/>
                                        <p:tgtEl>
                                          <p:spTgt spid="88"/>
                                        </p:tgtEl>
                                        <p:attrNameLst>
                                          <p:attrName>ppt_x</p:attrName>
                                        </p:attrNameLst>
                                      </p:cBhvr>
                                      <p:tavLst>
                                        <p:tav tm="0">
                                          <p:val>
                                            <p:strVal val="#ppt_x"/>
                                          </p:val>
                                        </p:tav>
                                        <p:tav tm="100000">
                                          <p:val>
                                            <p:strVal val="#ppt_x"/>
                                          </p:val>
                                        </p:tav>
                                      </p:tavLst>
                                    </p:anim>
                                    <p:anim calcmode="lin" valueType="num">
                                      <p:cBhvr additive="base">
                                        <p:cTn id="52"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5541"/>
                                        </p:tgtEl>
                                        <p:attrNameLst>
                                          <p:attrName>style.visibility</p:attrName>
                                        </p:attrNameLst>
                                      </p:cBhvr>
                                      <p:to>
                                        <p:strVal val="visible"/>
                                      </p:to>
                                    </p:set>
                                    <p:anim calcmode="lin" valueType="num">
                                      <p:cBhvr additive="base">
                                        <p:cTn id="57" dur="500" fill="hold"/>
                                        <p:tgtEl>
                                          <p:spTgt spid="65541"/>
                                        </p:tgtEl>
                                        <p:attrNameLst>
                                          <p:attrName>ppt_x</p:attrName>
                                        </p:attrNameLst>
                                      </p:cBhvr>
                                      <p:tavLst>
                                        <p:tav tm="0">
                                          <p:val>
                                            <p:strVal val="#ppt_x"/>
                                          </p:val>
                                        </p:tav>
                                        <p:tav tm="100000">
                                          <p:val>
                                            <p:strVal val="#ppt_x"/>
                                          </p:val>
                                        </p:tav>
                                      </p:tavLst>
                                    </p:anim>
                                    <p:anim calcmode="lin" valueType="num">
                                      <p:cBhvr additive="base">
                                        <p:cTn id="58" dur="500" fill="hold"/>
                                        <p:tgtEl>
                                          <p:spTgt spid="6554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 calcmode="lin" valueType="num">
                                      <p:cBhvr additive="base">
                                        <p:cTn id="61" dur="500" fill="hold"/>
                                        <p:tgtEl>
                                          <p:spTgt spid="87"/>
                                        </p:tgtEl>
                                        <p:attrNameLst>
                                          <p:attrName>ppt_x</p:attrName>
                                        </p:attrNameLst>
                                      </p:cBhvr>
                                      <p:tavLst>
                                        <p:tav tm="0">
                                          <p:val>
                                            <p:strVal val="#ppt_x"/>
                                          </p:val>
                                        </p:tav>
                                        <p:tav tm="100000">
                                          <p:val>
                                            <p:strVal val="#ppt_x"/>
                                          </p:val>
                                        </p:tav>
                                      </p:tavLst>
                                    </p:anim>
                                    <p:anim calcmode="lin" valueType="num">
                                      <p:cBhvr additive="base">
                                        <p:cTn id="62" dur="500" fill="hold"/>
                                        <p:tgtEl>
                                          <p:spTgt spid="87"/>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88"/>
                                        </p:tgtEl>
                                        <p:attrNameLst>
                                          <p:attrName>style.visibility</p:attrName>
                                        </p:attrNameLst>
                                      </p:cBhvr>
                                      <p:to>
                                        <p:strVal val="visible"/>
                                      </p:to>
                                    </p:set>
                                    <p:anim calcmode="lin" valueType="num">
                                      <p:cBhvr additive="base">
                                        <p:cTn id="65" dur="500" fill="hold"/>
                                        <p:tgtEl>
                                          <p:spTgt spid="88"/>
                                        </p:tgtEl>
                                        <p:attrNameLst>
                                          <p:attrName>ppt_x</p:attrName>
                                        </p:attrNameLst>
                                      </p:cBhvr>
                                      <p:tavLst>
                                        <p:tav tm="0">
                                          <p:val>
                                            <p:strVal val="#ppt_x"/>
                                          </p:val>
                                        </p:tav>
                                        <p:tav tm="100000">
                                          <p:val>
                                            <p:strVal val="#ppt_x"/>
                                          </p:val>
                                        </p:tav>
                                      </p:tavLst>
                                    </p:anim>
                                    <p:anim calcmode="lin" valueType="num">
                                      <p:cBhvr additive="base">
                                        <p:cTn id="66"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500" fill="hold"/>
                                        <p:tgtEl>
                                          <p:spTgt spid="90"/>
                                        </p:tgtEl>
                                        <p:attrNameLst>
                                          <p:attrName>ppt_x</p:attrName>
                                        </p:attrNameLst>
                                      </p:cBhvr>
                                      <p:tavLst>
                                        <p:tav tm="0">
                                          <p:val>
                                            <p:strVal val="#ppt_x"/>
                                          </p:val>
                                        </p:tav>
                                        <p:tav tm="100000">
                                          <p:val>
                                            <p:strVal val="#ppt_x"/>
                                          </p:val>
                                        </p:tav>
                                      </p:tavLst>
                                    </p:anim>
                                    <p:anim calcmode="lin" valueType="num">
                                      <p:cBhvr additive="base">
                                        <p:cTn id="72" dur="500" fill="hold"/>
                                        <p:tgtEl>
                                          <p:spTgt spid="9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65543"/>
                                        </p:tgtEl>
                                        <p:attrNameLst>
                                          <p:attrName>style.visibility</p:attrName>
                                        </p:attrNameLst>
                                      </p:cBhvr>
                                      <p:to>
                                        <p:strVal val="visible"/>
                                      </p:to>
                                    </p:set>
                                    <p:anim calcmode="lin" valueType="num">
                                      <p:cBhvr additive="base">
                                        <p:cTn id="75" dur="500" fill="hold"/>
                                        <p:tgtEl>
                                          <p:spTgt spid="65543"/>
                                        </p:tgtEl>
                                        <p:attrNameLst>
                                          <p:attrName>ppt_x</p:attrName>
                                        </p:attrNameLst>
                                      </p:cBhvr>
                                      <p:tavLst>
                                        <p:tav tm="0">
                                          <p:val>
                                            <p:strVal val="#ppt_x"/>
                                          </p:val>
                                        </p:tav>
                                        <p:tav tm="100000">
                                          <p:val>
                                            <p:strVal val="#ppt_x"/>
                                          </p:val>
                                        </p:tav>
                                      </p:tavLst>
                                    </p:anim>
                                    <p:anim calcmode="lin" valueType="num">
                                      <p:cBhvr additive="base">
                                        <p:cTn id="76" dur="500" fill="hold"/>
                                        <p:tgtEl>
                                          <p:spTgt spid="65543"/>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500" fill="hold"/>
                                        <p:tgtEl>
                                          <p:spTgt spid="94"/>
                                        </p:tgtEl>
                                        <p:attrNameLst>
                                          <p:attrName>ppt_x</p:attrName>
                                        </p:attrNameLst>
                                      </p:cBhvr>
                                      <p:tavLst>
                                        <p:tav tm="0">
                                          <p:val>
                                            <p:strVal val="#ppt_x"/>
                                          </p:val>
                                        </p:tav>
                                        <p:tav tm="100000">
                                          <p:val>
                                            <p:strVal val="#ppt_x"/>
                                          </p:val>
                                        </p:tav>
                                      </p:tavLst>
                                    </p:anim>
                                    <p:anim calcmode="lin" valueType="num">
                                      <p:cBhvr additive="base">
                                        <p:cTn id="80" dur="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additive="base">
                                        <p:cTn id="83" dur="500" fill="hold"/>
                                        <p:tgtEl>
                                          <p:spTgt spid="94"/>
                                        </p:tgtEl>
                                        <p:attrNameLst>
                                          <p:attrName>ppt_x</p:attrName>
                                        </p:attrNameLst>
                                      </p:cBhvr>
                                      <p:tavLst>
                                        <p:tav tm="0">
                                          <p:val>
                                            <p:strVal val="#ppt_x"/>
                                          </p:val>
                                        </p:tav>
                                        <p:tav tm="100000">
                                          <p:val>
                                            <p:strVal val="#ppt_x"/>
                                          </p:val>
                                        </p:tav>
                                      </p:tavLst>
                                    </p:anim>
                                    <p:anim calcmode="lin" valueType="num">
                                      <p:cBhvr additive="base">
                                        <p:cTn id="8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9" grpId="0"/>
      <p:bldP spid="70" grpId="0" animBg="1"/>
      <p:bldP spid="85" grpId="0"/>
      <p:bldP spid="87" grpId="0"/>
      <p:bldP spid="9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5800"/>
            <a:ext cx="8229600" cy="1143000"/>
          </a:xfrm>
        </p:spPr>
        <p:txBody>
          <a:bodyPr/>
          <a:lstStyle/>
          <a:p>
            <a:r>
              <a:rPr lang="es-MX" b="1" dirty="0" smtClean="0">
                <a:solidFill>
                  <a:schemeClr val="tx2">
                    <a:lumMod val="60000"/>
                    <a:lumOff val="40000"/>
                  </a:schemeClr>
                </a:solidFill>
              </a:rPr>
              <a:t>Requerimientos Tecnológicos</a:t>
            </a:r>
            <a:endParaRPr lang="es-MX" b="1" dirty="0">
              <a:solidFill>
                <a:schemeClr val="tx2">
                  <a:lumMod val="60000"/>
                  <a:lumOff val="40000"/>
                </a:schemeClr>
              </a:solidFill>
            </a:endParaRPr>
          </a:p>
        </p:txBody>
      </p:sp>
      <p:sp>
        <p:nvSpPr>
          <p:cNvPr id="3" name="2 Marcador de contenido"/>
          <p:cNvSpPr>
            <a:spLocks noGrp="1"/>
          </p:cNvSpPr>
          <p:nvPr>
            <p:ph idx="1"/>
          </p:nvPr>
        </p:nvSpPr>
        <p:spPr/>
        <p:txBody>
          <a:bodyPr/>
          <a:lstStyle/>
          <a:p>
            <a:pPr>
              <a:buFont typeface="Wingdings" pitchFamily="2" charset="2"/>
              <a:buChar char="ü"/>
            </a:pPr>
            <a:r>
              <a:rPr lang="es-MX" dirty="0" smtClean="0">
                <a:solidFill>
                  <a:srgbClr val="0070C0"/>
                </a:solidFill>
              </a:rPr>
              <a:t>Conectividad a una variedad de bases de dato</a:t>
            </a:r>
          </a:p>
          <a:p>
            <a:pPr>
              <a:buFont typeface="Wingdings" pitchFamily="2" charset="2"/>
              <a:buChar char="ü"/>
            </a:pPr>
            <a:r>
              <a:rPr lang="es-MX" dirty="0" smtClean="0">
                <a:solidFill>
                  <a:srgbClr val="0070C0"/>
                </a:solidFill>
              </a:rPr>
              <a:t>Que permita fijar alertas</a:t>
            </a:r>
          </a:p>
          <a:p>
            <a:pPr>
              <a:buFont typeface="Wingdings" pitchFamily="2" charset="2"/>
              <a:buChar char="ü"/>
            </a:pPr>
            <a:r>
              <a:rPr lang="es-MX" dirty="0" smtClean="0">
                <a:solidFill>
                  <a:srgbClr val="0070C0"/>
                </a:solidFill>
              </a:rPr>
              <a:t>Monitoreo continuo de indicadores</a:t>
            </a:r>
          </a:p>
          <a:p>
            <a:pPr>
              <a:buFont typeface="Wingdings" pitchFamily="2" charset="2"/>
              <a:buChar char="ü"/>
            </a:pPr>
            <a:r>
              <a:rPr lang="es-MX" dirty="0" smtClean="0">
                <a:solidFill>
                  <a:srgbClr val="0070C0"/>
                </a:solidFill>
              </a:rPr>
              <a:t>Envío de mensajes y reportes automáticos</a:t>
            </a:r>
          </a:p>
          <a:p>
            <a:pPr>
              <a:buFont typeface="Wingdings" pitchFamily="2" charset="2"/>
              <a:buChar char="ü"/>
            </a:pPr>
            <a:r>
              <a:rPr lang="es-MX" dirty="0" smtClean="0">
                <a:solidFill>
                  <a:srgbClr val="0070C0"/>
                </a:solidFill>
              </a:rPr>
              <a:t>Interface grafica amigable</a:t>
            </a:r>
          </a:p>
          <a:p>
            <a:pPr>
              <a:buFont typeface="Wingdings" pitchFamily="2" charset="2"/>
              <a:buChar char="ü"/>
            </a:pPr>
            <a:r>
              <a:rPr lang="es-MX" dirty="0" smtClean="0">
                <a:solidFill>
                  <a:srgbClr val="0070C0"/>
                </a:solidFill>
              </a:rPr>
              <a:t>Posibilidad de fijar reglas de negocios</a:t>
            </a:r>
          </a:p>
          <a:p>
            <a:pPr>
              <a:buFont typeface="Wingdings" pitchFamily="2" charset="2"/>
              <a:buChar char="ü"/>
            </a:pPr>
            <a:r>
              <a:rPr lang="es-MX" dirty="0" smtClean="0">
                <a:solidFill>
                  <a:srgbClr val="0070C0"/>
                </a:solidFill>
              </a:rPr>
              <a:t>Información en tiempo real</a:t>
            </a:r>
            <a:endParaRPr lang="es-MX"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395536" y="908720"/>
            <a:ext cx="2376264" cy="14401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400" b="1" dirty="0" smtClean="0">
                <a:solidFill>
                  <a:srgbClr val="0070C0"/>
                </a:solidFill>
              </a:rPr>
              <a:t>Mapeo de  todas las actividades de control clave</a:t>
            </a:r>
            <a:endParaRPr lang="es-MX" sz="2400" b="1" dirty="0">
              <a:solidFill>
                <a:srgbClr val="0070C0"/>
              </a:solidFill>
            </a:endParaRPr>
          </a:p>
        </p:txBody>
      </p:sp>
      <p:sp>
        <p:nvSpPr>
          <p:cNvPr id="9" name="8 Rectángulo redondeado"/>
          <p:cNvSpPr/>
          <p:nvPr/>
        </p:nvSpPr>
        <p:spPr>
          <a:xfrm>
            <a:off x="3347864" y="908720"/>
            <a:ext cx="2376264" cy="14401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400" b="1" dirty="0" smtClean="0">
                <a:solidFill>
                  <a:srgbClr val="0070C0"/>
                </a:solidFill>
              </a:rPr>
              <a:t>Análisis de características de cada control</a:t>
            </a:r>
            <a:endParaRPr lang="es-MX" sz="2400" b="1" dirty="0">
              <a:solidFill>
                <a:srgbClr val="0070C0"/>
              </a:solidFill>
            </a:endParaRPr>
          </a:p>
        </p:txBody>
      </p:sp>
      <p:sp>
        <p:nvSpPr>
          <p:cNvPr id="10" name="9 Flecha derecha"/>
          <p:cNvSpPr/>
          <p:nvPr/>
        </p:nvSpPr>
        <p:spPr>
          <a:xfrm>
            <a:off x="2771800" y="1412776"/>
            <a:ext cx="576064" cy="4846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dirty="0"/>
          </a:p>
        </p:txBody>
      </p:sp>
      <p:sp>
        <p:nvSpPr>
          <p:cNvPr id="11" name="10 Flecha derecha"/>
          <p:cNvSpPr/>
          <p:nvPr/>
        </p:nvSpPr>
        <p:spPr>
          <a:xfrm>
            <a:off x="5724128" y="1412776"/>
            <a:ext cx="576064" cy="4846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dirty="0"/>
          </a:p>
        </p:txBody>
      </p:sp>
      <p:sp>
        <p:nvSpPr>
          <p:cNvPr id="12" name="11 Rectángulo redondeado"/>
          <p:cNvSpPr/>
          <p:nvPr/>
        </p:nvSpPr>
        <p:spPr>
          <a:xfrm>
            <a:off x="6300192" y="908720"/>
            <a:ext cx="2376264" cy="14401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400" b="1" dirty="0" smtClean="0">
                <a:solidFill>
                  <a:srgbClr val="0070C0"/>
                </a:solidFill>
              </a:rPr>
              <a:t>Automatizar las actividades y fijar indicadores</a:t>
            </a:r>
            <a:endParaRPr lang="es-MX" sz="2400" b="1" dirty="0">
              <a:solidFill>
                <a:srgbClr val="0070C0"/>
              </a:solidFill>
            </a:endParaRPr>
          </a:p>
        </p:txBody>
      </p:sp>
      <p:sp>
        <p:nvSpPr>
          <p:cNvPr id="13" name="12 Flecha derecha"/>
          <p:cNvSpPr/>
          <p:nvPr/>
        </p:nvSpPr>
        <p:spPr>
          <a:xfrm rot="5400000">
            <a:off x="7278328" y="2394596"/>
            <a:ext cx="576064" cy="4846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dirty="0"/>
          </a:p>
        </p:txBody>
      </p:sp>
      <p:sp>
        <p:nvSpPr>
          <p:cNvPr id="14" name="13 Rectángulo redondeado"/>
          <p:cNvSpPr/>
          <p:nvPr/>
        </p:nvSpPr>
        <p:spPr>
          <a:xfrm>
            <a:off x="6372200" y="3068960"/>
            <a:ext cx="2376264" cy="79208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MX" sz="2400" b="1" dirty="0" smtClean="0">
                <a:solidFill>
                  <a:schemeClr val="bg1"/>
                </a:solidFill>
              </a:rPr>
              <a:t>Monitoreo Continuo</a:t>
            </a:r>
            <a:endParaRPr lang="es-MX" sz="2400" b="1" dirty="0">
              <a:solidFill>
                <a:schemeClr val="bg1"/>
              </a:solidFill>
            </a:endParaRPr>
          </a:p>
        </p:txBody>
      </p:sp>
      <p:sp>
        <p:nvSpPr>
          <p:cNvPr id="15" name="14 Flecha derecha"/>
          <p:cNvSpPr/>
          <p:nvPr/>
        </p:nvSpPr>
        <p:spPr>
          <a:xfrm rot="5400000">
            <a:off x="7266272" y="3991882"/>
            <a:ext cx="576064" cy="4846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dirty="0"/>
          </a:p>
        </p:txBody>
      </p:sp>
      <p:sp>
        <p:nvSpPr>
          <p:cNvPr id="16" name="15 Rectángulo redondeado"/>
          <p:cNvSpPr/>
          <p:nvPr/>
        </p:nvSpPr>
        <p:spPr>
          <a:xfrm>
            <a:off x="6372200" y="4509120"/>
            <a:ext cx="2376264" cy="14401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400" b="1" dirty="0" smtClean="0">
                <a:solidFill>
                  <a:srgbClr val="0070C0"/>
                </a:solidFill>
              </a:rPr>
              <a:t>Atención de las notificaciones (Alertas)</a:t>
            </a:r>
            <a:endParaRPr lang="es-MX" sz="2400" b="1" dirty="0">
              <a:solidFill>
                <a:srgbClr val="0070C0"/>
              </a:solidFill>
            </a:endParaRPr>
          </a:p>
        </p:txBody>
      </p:sp>
      <p:sp>
        <p:nvSpPr>
          <p:cNvPr id="17" name="16 Flecha derecha"/>
          <p:cNvSpPr/>
          <p:nvPr/>
        </p:nvSpPr>
        <p:spPr>
          <a:xfrm rot="10800000">
            <a:off x="5796136" y="5085184"/>
            <a:ext cx="576064" cy="4846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dirty="0"/>
          </a:p>
        </p:txBody>
      </p:sp>
      <p:sp>
        <p:nvSpPr>
          <p:cNvPr id="18" name="17 Rectángulo redondeado"/>
          <p:cNvSpPr/>
          <p:nvPr/>
        </p:nvSpPr>
        <p:spPr>
          <a:xfrm>
            <a:off x="3419872" y="4581128"/>
            <a:ext cx="2376264" cy="14401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400" b="1" dirty="0" smtClean="0">
                <a:solidFill>
                  <a:srgbClr val="0070C0"/>
                </a:solidFill>
              </a:rPr>
              <a:t>Investigación de la anomalía que se salió de los parámetros</a:t>
            </a:r>
            <a:endParaRPr lang="es-MX" sz="2400" b="1" dirty="0">
              <a:solidFill>
                <a:srgbClr val="0070C0"/>
              </a:solidFill>
            </a:endParaRPr>
          </a:p>
        </p:txBody>
      </p:sp>
      <p:sp>
        <p:nvSpPr>
          <p:cNvPr id="19" name="18 Flecha derecha"/>
          <p:cNvSpPr/>
          <p:nvPr/>
        </p:nvSpPr>
        <p:spPr>
          <a:xfrm rot="10800000">
            <a:off x="2843808" y="5085184"/>
            <a:ext cx="576064" cy="4846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dirty="0"/>
          </a:p>
        </p:txBody>
      </p:sp>
      <p:sp>
        <p:nvSpPr>
          <p:cNvPr id="21" name="20 Rectángulo redondeado"/>
          <p:cNvSpPr/>
          <p:nvPr/>
        </p:nvSpPr>
        <p:spPr>
          <a:xfrm>
            <a:off x="467544" y="4581128"/>
            <a:ext cx="2376264" cy="14401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400" b="1" dirty="0" smtClean="0">
                <a:solidFill>
                  <a:srgbClr val="0070C0"/>
                </a:solidFill>
              </a:rPr>
              <a:t>Programa de indagación en el área involucrada</a:t>
            </a:r>
            <a:endParaRPr lang="es-MX" sz="2400" b="1" dirty="0">
              <a:solidFill>
                <a:srgbClr val="0070C0"/>
              </a:solidFill>
            </a:endParaRPr>
          </a:p>
        </p:txBody>
      </p:sp>
      <p:sp>
        <p:nvSpPr>
          <p:cNvPr id="22" name="21 Flecha derecha"/>
          <p:cNvSpPr/>
          <p:nvPr/>
        </p:nvSpPr>
        <p:spPr>
          <a:xfrm rot="16200000">
            <a:off x="1305348" y="4050780"/>
            <a:ext cx="576064" cy="4846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dirty="0"/>
          </a:p>
        </p:txBody>
      </p:sp>
      <p:sp>
        <p:nvSpPr>
          <p:cNvPr id="23" name="22 Rectángulo redondeado"/>
          <p:cNvSpPr/>
          <p:nvPr/>
        </p:nvSpPr>
        <p:spPr>
          <a:xfrm>
            <a:off x="467544" y="3212976"/>
            <a:ext cx="2376264" cy="79208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MX" sz="2400" b="1" dirty="0" smtClean="0">
                <a:solidFill>
                  <a:schemeClr val="bg1"/>
                </a:solidFill>
              </a:rPr>
              <a:t>Mejora continua de los procesos</a:t>
            </a:r>
            <a:endParaRPr lang="es-MX" sz="2400" b="1" dirty="0">
              <a:solidFill>
                <a:schemeClr val="bg1"/>
              </a:solidFill>
            </a:endParaRPr>
          </a:p>
        </p:txBody>
      </p:sp>
      <p:sp>
        <p:nvSpPr>
          <p:cNvPr id="24" name="23 Elipse"/>
          <p:cNvSpPr/>
          <p:nvPr/>
        </p:nvSpPr>
        <p:spPr>
          <a:xfrm>
            <a:off x="3131840" y="2852936"/>
            <a:ext cx="2880320" cy="1224136"/>
          </a:xfrm>
          <a:prstGeom prst="ellipse">
            <a:avLst/>
          </a:prstGeom>
          <a:ln>
            <a:solidFill>
              <a:srgbClr val="0033CC"/>
            </a:solidFill>
          </a:ln>
        </p:spPr>
        <p:style>
          <a:lnRef idx="1">
            <a:schemeClr val="accent6"/>
          </a:lnRef>
          <a:fillRef idx="1003">
            <a:schemeClr val="lt1"/>
          </a:fillRef>
          <a:effectRef idx="1">
            <a:schemeClr val="accent6"/>
          </a:effectRef>
          <a:fontRef idx="minor">
            <a:schemeClr val="dk1"/>
          </a:fontRef>
        </p:style>
        <p:txBody>
          <a:bodyPr rtlCol="0" anchor="ctr"/>
          <a:lstStyle/>
          <a:p>
            <a:pPr algn="ctr"/>
            <a:r>
              <a:rPr lang="es-MX" sz="2400" b="1" dirty="0" smtClean="0">
                <a:solidFill>
                  <a:srgbClr val="0070C0"/>
                </a:solidFill>
                <a:latin typeface="Arial" pitchFamily="34" charset="0"/>
                <a:cs typeface="Arial" pitchFamily="34" charset="0"/>
              </a:rPr>
              <a:t>Proceso Auditoría</a:t>
            </a:r>
          </a:p>
          <a:p>
            <a:pPr algn="ctr"/>
            <a:r>
              <a:rPr lang="es-MX" sz="2400" b="1" dirty="0" smtClean="0">
                <a:solidFill>
                  <a:srgbClr val="0070C0"/>
                </a:solidFill>
                <a:latin typeface="Arial" pitchFamily="34" charset="0"/>
                <a:cs typeface="Arial" pitchFamily="34" charset="0"/>
              </a:rPr>
              <a:t>Continua</a:t>
            </a:r>
            <a:endParaRPr lang="es-MX" sz="2400" b="1"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ppt_x"/>
                                          </p:val>
                                        </p:tav>
                                        <p:tav tm="100000">
                                          <p:val>
                                            <p:strVal val="#ppt_x"/>
                                          </p:val>
                                        </p:tav>
                                      </p:tavLst>
                                    </p:anim>
                                    <p:anim calcmode="lin" valueType="num">
                                      <p:cBhvr additive="base">
                                        <p:cTn id="7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23530" y="692696"/>
          <a:ext cx="8568950" cy="5336142"/>
        </p:xfrm>
        <a:graphic>
          <a:graphicData uri="http://schemas.openxmlformats.org/drawingml/2006/table">
            <a:tbl>
              <a:tblPr firstRow="1" bandRow="1">
                <a:tableStyleId>{5C22544A-7EE6-4342-B048-85BDC9FD1C3A}</a:tableStyleId>
              </a:tblPr>
              <a:tblGrid>
                <a:gridCol w="1656182"/>
                <a:gridCol w="2088232"/>
                <a:gridCol w="2016224"/>
                <a:gridCol w="2808312"/>
              </a:tblGrid>
              <a:tr h="388690">
                <a:tc>
                  <a:txBody>
                    <a:bodyPr/>
                    <a:lstStyle/>
                    <a:p>
                      <a:pPr algn="ctr"/>
                      <a:r>
                        <a:rPr lang="es-MX" sz="2000" dirty="0" smtClean="0"/>
                        <a:t>NIVEL 0</a:t>
                      </a:r>
                      <a:endParaRPr lang="es-MX" sz="2000" dirty="0"/>
                    </a:p>
                  </a:txBody>
                  <a:tcPr anchor="ctr"/>
                </a:tc>
                <a:tc>
                  <a:txBody>
                    <a:bodyPr/>
                    <a:lstStyle/>
                    <a:p>
                      <a:pPr algn="ctr"/>
                      <a:r>
                        <a:rPr lang="es-MX" sz="2000" dirty="0" smtClean="0"/>
                        <a:t>NIVEL 1</a:t>
                      </a:r>
                      <a:endParaRPr lang="es-MX" sz="2000" dirty="0"/>
                    </a:p>
                  </a:txBody>
                  <a:tcPr anchor="ctr"/>
                </a:tc>
                <a:tc>
                  <a:txBody>
                    <a:bodyPr/>
                    <a:lstStyle/>
                    <a:p>
                      <a:pPr algn="ctr"/>
                      <a:r>
                        <a:rPr lang="es-MX" sz="2000" dirty="0" smtClean="0"/>
                        <a:t>NIVEL 2</a:t>
                      </a:r>
                      <a:endParaRPr lang="es-MX" sz="2000" dirty="0"/>
                    </a:p>
                  </a:txBody>
                  <a:tcPr anchor="ctr"/>
                </a:tc>
                <a:tc>
                  <a:txBody>
                    <a:bodyPr/>
                    <a:lstStyle/>
                    <a:p>
                      <a:pPr algn="ctr"/>
                      <a:r>
                        <a:rPr lang="es-MX" sz="2000" dirty="0" smtClean="0"/>
                        <a:t>NIVEL 3</a:t>
                      </a:r>
                      <a:endParaRPr lang="es-MX" sz="2000" dirty="0"/>
                    </a:p>
                  </a:txBody>
                  <a:tcPr anchor="ctr"/>
                </a:tc>
              </a:tr>
              <a:tr h="664314">
                <a:tc>
                  <a:txBody>
                    <a:bodyPr/>
                    <a:lstStyle/>
                    <a:p>
                      <a:r>
                        <a:rPr lang="es-MX" sz="1800" b="1" dirty="0" smtClean="0"/>
                        <a:t>Inexistente</a:t>
                      </a:r>
                      <a:endParaRPr lang="es-MX" sz="1800" b="1" dirty="0"/>
                    </a:p>
                  </a:txBody>
                  <a:tcPr anchor="ctr"/>
                </a:tc>
                <a:tc>
                  <a:txBody>
                    <a:bodyPr/>
                    <a:lstStyle/>
                    <a:p>
                      <a:r>
                        <a:rPr lang="es-MX" sz="1800" b="1" dirty="0" smtClean="0"/>
                        <a:t>Auditoría Informal</a:t>
                      </a:r>
                      <a:endParaRPr lang="es-MX" sz="1800" b="1" dirty="0"/>
                    </a:p>
                  </a:txBody>
                  <a:tcPr anchor="ctr"/>
                </a:tc>
                <a:tc>
                  <a:txBody>
                    <a:bodyPr/>
                    <a:lstStyle/>
                    <a:p>
                      <a:pPr algn="ctr"/>
                      <a:r>
                        <a:rPr lang="es-MX" sz="1800" b="1" dirty="0" smtClean="0"/>
                        <a:t>Manual de Auditoría Formal</a:t>
                      </a:r>
                      <a:endParaRPr lang="es-MX" sz="1800" b="1" dirty="0"/>
                    </a:p>
                  </a:txBody>
                  <a:tcPr anchor="ctr"/>
                </a:tc>
                <a:tc>
                  <a:txBody>
                    <a:bodyPr/>
                    <a:lstStyle/>
                    <a:p>
                      <a:r>
                        <a:rPr lang="es-MX" sz="1800" b="1" dirty="0" smtClean="0"/>
                        <a:t>Auditorías Desarrolladas con Tecnologías Ad hoc</a:t>
                      </a:r>
                      <a:endParaRPr lang="es-MX" sz="1800" b="1" dirty="0"/>
                    </a:p>
                  </a:txBody>
                  <a:tcPr anchor="ctr"/>
                </a:tc>
              </a:tr>
              <a:tr h="4275588">
                <a:tc>
                  <a:txBody>
                    <a:bodyPr/>
                    <a:lstStyle/>
                    <a:p>
                      <a:r>
                        <a:rPr lang="es-MX" sz="2000" dirty="0" smtClean="0"/>
                        <a:t>Una función de auditoría interna no existe o no se realiza. </a:t>
                      </a:r>
                      <a:endParaRPr lang="es-MX" sz="2000" dirty="0"/>
                    </a:p>
                  </a:txBody>
                  <a:tcPr/>
                </a:tc>
                <a:tc>
                  <a:txBody>
                    <a:bodyPr/>
                    <a:lstStyle/>
                    <a:p>
                      <a:pPr marL="0" algn="l" defTabSz="914400" rtl="0" eaLnBrk="1" latinLnBrk="0" hangingPunct="1"/>
                      <a:r>
                        <a:rPr lang="es-MX" sz="2000" kern="1200" dirty="0" smtClean="0">
                          <a:solidFill>
                            <a:schemeClr val="dk1"/>
                          </a:solidFill>
                          <a:latin typeface="+mn-lt"/>
                          <a:ea typeface="+mn-ea"/>
                          <a:cs typeface="+mn-cs"/>
                        </a:rPr>
                        <a:t>Se realizan tareas de auditoría interna sobre una base ad hoc, pero lo hacen sin políticas o procedimientos formalizados</a:t>
                      </a:r>
                    </a:p>
                  </a:txBody>
                  <a:tcPr/>
                </a:tc>
                <a:tc>
                  <a:txBody>
                    <a:bodyPr/>
                    <a:lstStyle/>
                    <a:p>
                      <a:r>
                        <a:rPr lang="es-MX" sz="2000" kern="1200" dirty="0" smtClean="0">
                          <a:solidFill>
                            <a:schemeClr val="dk1"/>
                          </a:solidFill>
                          <a:latin typeface="+mn-lt"/>
                          <a:ea typeface="+mn-ea"/>
                          <a:cs typeface="+mn-cs"/>
                        </a:rPr>
                        <a:t>Conjunto de procedimientos operativos estándar que rigen las tareas y funciones de la auditoría interna </a:t>
                      </a:r>
                    </a:p>
                  </a:txBody>
                  <a:tcPr/>
                </a:tc>
                <a:tc>
                  <a:txBody>
                    <a:bodyPr/>
                    <a:lstStyle/>
                    <a:p>
                      <a:r>
                        <a:rPr lang="es-MX" sz="2000" dirty="0" smtClean="0"/>
                        <a:t>La función de auditoría formal utiliza la  tecnología para  completar sus auditorías, pero de una manera ad hoc. Si se utilizan herramientas específicas, no se utilizan  consistentemente ni el personal de auditoría se encuentra bien versado en el uso de ellas. </a:t>
                      </a:r>
                      <a:endParaRPr lang="es-MX" sz="2000" dirty="0"/>
                    </a:p>
                  </a:txBody>
                  <a:tcPr/>
                </a:tc>
              </a:tr>
            </a:tbl>
          </a:graphicData>
        </a:graphic>
      </p:graphicFrame>
      <p:sp>
        <p:nvSpPr>
          <p:cNvPr id="3" name="2 CuadroTexto"/>
          <p:cNvSpPr txBox="1"/>
          <p:nvPr/>
        </p:nvSpPr>
        <p:spPr>
          <a:xfrm>
            <a:off x="179512" y="6084004"/>
            <a:ext cx="8712968" cy="276999"/>
          </a:xfrm>
          <a:prstGeom prst="rect">
            <a:avLst/>
          </a:prstGeom>
          <a:noFill/>
        </p:spPr>
        <p:txBody>
          <a:bodyPr wrap="square" rtlCol="0">
            <a:spAutoFit/>
          </a:bodyPr>
          <a:lstStyle/>
          <a:p>
            <a:r>
              <a:rPr lang="es-MX" sz="1200" dirty="0" smtClean="0"/>
              <a:t>Fuente:  J. Efrim Boritz and Malik Datardina,  Monitoreo, Auditoría y Aseguramiento continuo:  TAACs para el siglo 21</a:t>
            </a:r>
            <a:endParaRPr lang="es-MX"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95538" y="764704"/>
          <a:ext cx="8496942" cy="5532120"/>
        </p:xfrm>
        <a:graphic>
          <a:graphicData uri="http://schemas.openxmlformats.org/drawingml/2006/table">
            <a:tbl>
              <a:tblPr firstRow="1" bandRow="1">
                <a:tableStyleId>{5C22544A-7EE6-4342-B048-85BDC9FD1C3A}</a:tableStyleId>
              </a:tblPr>
              <a:tblGrid>
                <a:gridCol w="3384374"/>
                <a:gridCol w="2520280"/>
                <a:gridCol w="2592288"/>
              </a:tblGrid>
              <a:tr h="370840">
                <a:tc>
                  <a:txBody>
                    <a:bodyPr/>
                    <a:lstStyle/>
                    <a:p>
                      <a:pPr algn="ctr"/>
                      <a:r>
                        <a:rPr lang="es-MX" sz="2000" dirty="0" smtClean="0"/>
                        <a:t>NIVEL 4</a:t>
                      </a:r>
                      <a:endParaRPr lang="es-MX" sz="2000" dirty="0"/>
                    </a:p>
                  </a:txBody>
                  <a:tcPr/>
                </a:tc>
                <a:tc>
                  <a:txBody>
                    <a:bodyPr/>
                    <a:lstStyle/>
                    <a:p>
                      <a:pPr algn="ctr"/>
                      <a:r>
                        <a:rPr lang="es-MX" sz="2000" dirty="0" smtClean="0"/>
                        <a:t>NIVEL 5</a:t>
                      </a:r>
                      <a:endParaRPr lang="es-MX" sz="2000" dirty="0"/>
                    </a:p>
                  </a:txBody>
                  <a:tcPr/>
                </a:tc>
                <a:tc>
                  <a:txBody>
                    <a:bodyPr/>
                    <a:lstStyle/>
                    <a:p>
                      <a:pPr algn="ctr"/>
                      <a:r>
                        <a:rPr lang="es-MX" sz="2000" dirty="0" smtClean="0"/>
                        <a:t>NIVEL 6</a:t>
                      </a:r>
                      <a:endParaRPr lang="es-MX" sz="2000" dirty="0"/>
                    </a:p>
                  </a:txBody>
                  <a:tcPr/>
                </a:tc>
              </a:tr>
              <a:tr h="370840">
                <a:tc>
                  <a:txBody>
                    <a:bodyPr/>
                    <a:lstStyle/>
                    <a:p>
                      <a:pPr algn="ctr"/>
                      <a:r>
                        <a:rPr lang="es-MX" sz="2000" b="1" dirty="0" smtClean="0"/>
                        <a:t>Auditorías Desarrolladas con Tecnología</a:t>
                      </a:r>
                      <a:endParaRPr lang="es-MX" sz="2000" b="1" dirty="0"/>
                    </a:p>
                  </a:txBody>
                  <a:tcPr anchor="ctr"/>
                </a:tc>
                <a:tc>
                  <a:txBody>
                    <a:bodyPr/>
                    <a:lstStyle/>
                    <a:p>
                      <a:pPr algn="ctr"/>
                      <a:r>
                        <a:rPr lang="es-MX" sz="2000" b="1" dirty="0" smtClean="0"/>
                        <a:t>Auditoría Continua</a:t>
                      </a:r>
                      <a:endParaRPr lang="es-MX" sz="2000" b="1" dirty="0"/>
                    </a:p>
                  </a:txBody>
                  <a:tcPr anchor="ctr"/>
                </a:tc>
                <a:tc>
                  <a:txBody>
                    <a:bodyPr/>
                    <a:lstStyle/>
                    <a:p>
                      <a:pPr algn="ctr"/>
                      <a:r>
                        <a:rPr lang="es-MX" sz="2000" b="1" dirty="0" smtClean="0"/>
                        <a:t>Monitoreo y Auditoría Continua Optimizados</a:t>
                      </a:r>
                      <a:endParaRPr lang="es-MX" sz="2000" b="1" dirty="0"/>
                    </a:p>
                  </a:txBody>
                  <a:tcPr anchor="ctr"/>
                </a:tc>
              </a:tr>
              <a:tr h="370840">
                <a:tc>
                  <a:txBody>
                    <a:bodyPr/>
                    <a:lstStyle/>
                    <a:p>
                      <a:r>
                        <a:rPr lang="es-MX" sz="1900" dirty="0" smtClean="0"/>
                        <a:t>La función de auditoría interna formal utiliza la tecnología siempre que sea posible y trabaja para automatizar los procedimientos manuales restantes. El personal se encuentra cómodo y es hábil en el uso de herramientas de auditoría, tales como software generalizados de auditoría. Existen políticas y procedimientos claros que rigen la planificación, diseño y ejecución de auditorías desarrolladas con tecnología</a:t>
                      </a:r>
                      <a:endParaRPr lang="es-MX" sz="1900" dirty="0"/>
                    </a:p>
                  </a:txBody>
                  <a:tcPr/>
                </a:tc>
                <a:tc>
                  <a:txBody>
                    <a:bodyPr/>
                    <a:lstStyle/>
                    <a:p>
                      <a:r>
                        <a:rPr lang="es-MX" sz="2000" dirty="0" smtClean="0"/>
                        <a:t>La evidencia de auditoría interna es recopilada en tiempo real  y el auditor puede evaluar la fiabilidad de la información reportada sin esfuerzos manuales significativos. </a:t>
                      </a:r>
                      <a:endParaRPr lang="es-MX" sz="2000" dirty="0"/>
                    </a:p>
                  </a:txBody>
                  <a:tcPr/>
                </a:tc>
                <a:tc>
                  <a:txBody>
                    <a:bodyPr/>
                    <a:lstStyle/>
                    <a:p>
                      <a:r>
                        <a:rPr lang="es-MX" sz="2000" dirty="0" smtClean="0"/>
                        <a:t>El Monitoreo Continuo es llevado a cabo por los propietarios de los procesos de negocio y la Auditoría Continua se desarrolla para verificar continuamente la eficacia operativa de los procedimientos de Monitoreo Continuo.</a:t>
                      </a:r>
                      <a:endParaRPr lang="es-MX" sz="2000"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13792"/>
            <a:ext cx="8229600" cy="1143000"/>
          </a:xfrm>
        </p:spPr>
        <p:txBody>
          <a:bodyPr/>
          <a:lstStyle/>
          <a:p>
            <a:r>
              <a:rPr lang="es-MX" dirty="0" smtClean="0">
                <a:solidFill>
                  <a:srgbClr val="0033CC"/>
                </a:solidFill>
              </a:rPr>
              <a:t>Retos a Enfrentar</a:t>
            </a:r>
            <a:endParaRPr lang="es-MX" dirty="0">
              <a:solidFill>
                <a:srgbClr val="0033CC"/>
              </a:solidFill>
            </a:endParaRPr>
          </a:p>
        </p:txBody>
      </p:sp>
      <p:sp>
        <p:nvSpPr>
          <p:cNvPr id="3" name="2 Marcador de contenido"/>
          <p:cNvSpPr>
            <a:spLocks noGrp="1"/>
          </p:cNvSpPr>
          <p:nvPr>
            <p:ph idx="1"/>
          </p:nvPr>
        </p:nvSpPr>
        <p:spPr>
          <a:xfrm>
            <a:off x="251520" y="1124744"/>
            <a:ext cx="8568952" cy="5184576"/>
          </a:xfrm>
        </p:spPr>
        <p:txBody>
          <a:bodyPr/>
          <a:lstStyle/>
          <a:p>
            <a:pPr>
              <a:buFont typeface="Wingdings" pitchFamily="2" charset="2"/>
              <a:buChar char="Ø"/>
            </a:pPr>
            <a:r>
              <a:rPr lang="es-MX" sz="2400" dirty="0" smtClean="0">
                <a:solidFill>
                  <a:srgbClr val="0033CC"/>
                </a:solidFill>
              </a:rPr>
              <a:t>Falta de integración de los sistemas</a:t>
            </a:r>
          </a:p>
          <a:p>
            <a:pPr>
              <a:buFont typeface="Wingdings" pitchFamily="2" charset="2"/>
              <a:buChar char="Ø"/>
            </a:pPr>
            <a:r>
              <a:rPr lang="es-MX" sz="2400" dirty="0" smtClean="0">
                <a:solidFill>
                  <a:srgbClr val="0033CC"/>
                </a:solidFill>
              </a:rPr>
              <a:t>Falta de integridad de los datos</a:t>
            </a:r>
          </a:p>
          <a:p>
            <a:pPr>
              <a:buFont typeface="Wingdings" pitchFamily="2" charset="2"/>
              <a:buChar char="Ø"/>
            </a:pPr>
            <a:r>
              <a:rPr lang="es-MX" sz="2400" dirty="0" smtClean="0">
                <a:solidFill>
                  <a:srgbClr val="0033CC"/>
                </a:solidFill>
              </a:rPr>
              <a:t>Trabajar con los Dueños del Proceso para implementar el monitoreo continuo</a:t>
            </a:r>
          </a:p>
          <a:p>
            <a:pPr>
              <a:buFont typeface="Wingdings" pitchFamily="2" charset="2"/>
              <a:buChar char="Ø"/>
            </a:pPr>
            <a:r>
              <a:rPr lang="es-MX" sz="2400" dirty="0" smtClean="0">
                <a:solidFill>
                  <a:srgbClr val="0033CC"/>
                </a:solidFill>
              </a:rPr>
              <a:t>Utilización de herramientas tecnológicas</a:t>
            </a:r>
          </a:p>
          <a:p>
            <a:pPr>
              <a:buFont typeface="Wingdings" pitchFamily="2" charset="2"/>
              <a:buChar char="Ø"/>
            </a:pPr>
            <a:r>
              <a:rPr lang="es-MX" sz="2400" dirty="0" smtClean="0">
                <a:solidFill>
                  <a:srgbClr val="0033CC"/>
                </a:solidFill>
              </a:rPr>
              <a:t>Mantener la objetividad e independencia del auditor interno</a:t>
            </a:r>
          </a:p>
          <a:p>
            <a:pPr>
              <a:buFont typeface="Wingdings" pitchFamily="2" charset="2"/>
              <a:buChar char="Ø"/>
            </a:pPr>
            <a:r>
              <a:rPr lang="es-MX" sz="2400" dirty="0" smtClean="0">
                <a:solidFill>
                  <a:srgbClr val="0033CC"/>
                </a:solidFill>
              </a:rPr>
              <a:t>Demostración del retorno de inversión ROI</a:t>
            </a:r>
          </a:p>
          <a:p>
            <a:pPr>
              <a:buFont typeface="Wingdings" pitchFamily="2" charset="2"/>
              <a:buChar char="Ø"/>
            </a:pPr>
            <a:r>
              <a:rPr lang="es-MX" sz="2400" dirty="0" smtClean="0">
                <a:solidFill>
                  <a:srgbClr val="0033CC"/>
                </a:solidFill>
              </a:rPr>
              <a:t>Desmitificación y difusión de una cultura de la AC</a:t>
            </a:r>
          </a:p>
          <a:p>
            <a:pPr>
              <a:buFont typeface="Wingdings" pitchFamily="2" charset="2"/>
              <a:buChar char="Ø"/>
            </a:pPr>
            <a:r>
              <a:rPr lang="es-MX" sz="2400" dirty="0" smtClean="0">
                <a:solidFill>
                  <a:srgbClr val="0033CC"/>
                </a:solidFill>
              </a:rPr>
              <a:t>TAACs: Un puente entre la auditoría tradicional con la auditoría continua</a:t>
            </a:r>
          </a:p>
          <a:p>
            <a:pPr>
              <a:buFont typeface="Wingdings" pitchFamily="2" charset="2"/>
              <a:buChar char="Ø"/>
            </a:pPr>
            <a:r>
              <a:rPr lang="es-MX" sz="2400" dirty="0" smtClean="0">
                <a:solidFill>
                  <a:srgbClr val="0033CC"/>
                </a:solidFill>
              </a:rPr>
              <a:t>Avanzar en el modelo de madurez de una auditoría interna manual a una auditoria continua y un monitoreo continuo</a:t>
            </a:r>
          </a:p>
          <a:p>
            <a:endParaRPr lang="es-MX" sz="2400" dirty="0" smtClean="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8" descr="C:\Users\OSVILLANUEVA\AppData\Local\Microsoft\Windows\Temporary Internet Files\Content.IE5\5NYA45I5\MP900438680[1].jpg"/>
          <p:cNvPicPr>
            <a:picLocks noChangeAspect="1" noChangeArrowheads="1"/>
          </p:cNvPicPr>
          <p:nvPr/>
        </p:nvPicPr>
        <p:blipFill>
          <a:blip r:embed="rId3" cstate="print"/>
          <a:srcRect l="42749" r="6025" b="40938"/>
          <a:stretch>
            <a:fillRect/>
          </a:stretch>
        </p:blipFill>
        <p:spPr bwMode="auto">
          <a:xfrm>
            <a:off x="6053118" y="1223863"/>
            <a:ext cx="2587645" cy="2016224"/>
          </a:xfrm>
          <a:prstGeom prst="rect">
            <a:avLst/>
          </a:prstGeom>
          <a:noFill/>
        </p:spPr>
      </p:pic>
      <p:sp>
        <p:nvSpPr>
          <p:cNvPr id="4" name="3 CuadroTexto"/>
          <p:cNvSpPr txBox="1"/>
          <p:nvPr/>
        </p:nvSpPr>
        <p:spPr>
          <a:xfrm>
            <a:off x="719981" y="5097378"/>
            <a:ext cx="7128694" cy="707886"/>
          </a:xfrm>
          <a:prstGeom prst="rect">
            <a:avLst/>
          </a:prstGeom>
          <a:noFill/>
        </p:spPr>
        <p:txBody>
          <a:bodyPr wrap="square" rtlCol="0">
            <a:spAutoFit/>
          </a:bodyPr>
          <a:lstStyle/>
          <a:p>
            <a:pPr algn="ctr"/>
            <a:r>
              <a:rPr lang="es-ES" sz="2000" dirty="0" smtClean="0">
                <a:solidFill>
                  <a:srgbClr val="0070C0"/>
                </a:solidFill>
                <a:latin typeface="Arial" pitchFamily="34" charset="0"/>
                <a:cs typeface="Arial" pitchFamily="34" charset="0"/>
              </a:rPr>
              <a:t>Paseo de la Reforma No. 295 Piso 8 │ Colonia Cuauhtémoc 06500 México, D.F.  </a:t>
            </a:r>
            <a:endParaRPr lang="es-ES" sz="2000" dirty="0">
              <a:solidFill>
                <a:srgbClr val="0070C0"/>
              </a:solidFill>
              <a:latin typeface="Arial" pitchFamily="34" charset="0"/>
              <a:cs typeface="Arial" pitchFamily="34" charset="0"/>
            </a:endParaRPr>
          </a:p>
        </p:txBody>
      </p:sp>
      <p:cxnSp>
        <p:nvCxnSpPr>
          <p:cNvPr id="5" name="4 Conector recto"/>
          <p:cNvCxnSpPr/>
          <p:nvPr/>
        </p:nvCxnSpPr>
        <p:spPr bwMode="auto">
          <a:xfrm>
            <a:off x="647973" y="5013176"/>
            <a:ext cx="720070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 name="5 CuadroTexto"/>
          <p:cNvSpPr txBox="1"/>
          <p:nvPr/>
        </p:nvSpPr>
        <p:spPr>
          <a:xfrm>
            <a:off x="2915816" y="5805264"/>
            <a:ext cx="2520280" cy="369332"/>
          </a:xfrm>
          <a:prstGeom prst="rect">
            <a:avLst/>
          </a:prstGeom>
          <a:noFill/>
        </p:spPr>
        <p:txBody>
          <a:bodyPr wrap="square" rtlCol="0">
            <a:spAutoFit/>
          </a:bodyPr>
          <a:lstStyle/>
          <a:p>
            <a:pPr algn="ctr"/>
            <a:r>
              <a:rPr lang="es-ES" sz="1800" b="1" dirty="0" smtClean="0">
                <a:solidFill>
                  <a:srgbClr val="0070C0"/>
                </a:solidFill>
                <a:latin typeface="Arial" pitchFamily="34" charset="0"/>
                <a:cs typeface="Arial" pitchFamily="34" charset="0"/>
              </a:rPr>
              <a:t>www.mazars.mx </a:t>
            </a:r>
            <a:endParaRPr lang="es-ES" sz="1800" b="1" dirty="0">
              <a:solidFill>
                <a:srgbClr val="0070C0"/>
              </a:solidFill>
              <a:latin typeface="Arial" pitchFamily="34" charset="0"/>
              <a:cs typeface="Arial" pitchFamily="34" charset="0"/>
            </a:endParaRPr>
          </a:p>
        </p:txBody>
      </p:sp>
      <p:sp>
        <p:nvSpPr>
          <p:cNvPr id="7" name="6 CuadroTexto"/>
          <p:cNvSpPr txBox="1"/>
          <p:nvPr/>
        </p:nvSpPr>
        <p:spPr>
          <a:xfrm>
            <a:off x="719981" y="2401431"/>
            <a:ext cx="7416824" cy="2323713"/>
          </a:xfrm>
          <a:prstGeom prst="rect">
            <a:avLst/>
          </a:prstGeom>
          <a:noFill/>
        </p:spPr>
        <p:txBody>
          <a:bodyPr wrap="square" rtlCol="0">
            <a:spAutoFit/>
          </a:bodyPr>
          <a:lstStyle/>
          <a:p>
            <a:r>
              <a:rPr lang="es-MX" sz="2800" b="1" dirty="0" smtClean="0">
                <a:solidFill>
                  <a:srgbClr val="0070C0"/>
                </a:solidFill>
                <a:latin typeface="Arial" pitchFamily="34" charset="0"/>
                <a:cs typeface="Arial" pitchFamily="34" charset="0"/>
              </a:rPr>
              <a:t>Jorge Valencia del Toro</a:t>
            </a:r>
            <a:endParaRPr lang="es-ES" sz="2800" dirty="0" smtClean="0">
              <a:solidFill>
                <a:srgbClr val="0070C0"/>
              </a:solidFill>
              <a:latin typeface="Arial" pitchFamily="34" charset="0"/>
              <a:cs typeface="Arial" pitchFamily="34" charset="0"/>
            </a:endParaRPr>
          </a:p>
          <a:p>
            <a:r>
              <a:rPr lang="es-ES" sz="2800" dirty="0" smtClean="0">
                <a:solidFill>
                  <a:srgbClr val="0070C0"/>
                </a:solidFill>
                <a:latin typeface="Arial" pitchFamily="34" charset="0"/>
                <a:cs typeface="Arial" pitchFamily="34" charset="0"/>
              </a:rPr>
              <a:t>Socio Líder de la Práctica de Consultoría</a:t>
            </a:r>
          </a:p>
          <a:p>
            <a:r>
              <a:rPr lang="es-ES" sz="2800" dirty="0" smtClean="0">
                <a:solidFill>
                  <a:srgbClr val="0070C0"/>
                </a:solidFill>
                <a:latin typeface="Arial" pitchFamily="34" charset="0"/>
                <a:cs typeface="Arial" pitchFamily="34" charset="0"/>
              </a:rPr>
              <a:t>MAZARS en México</a:t>
            </a:r>
          </a:p>
          <a:p>
            <a:pPr>
              <a:spcAft>
                <a:spcPts val="600"/>
              </a:spcAft>
            </a:pPr>
            <a:r>
              <a:rPr lang="es-ES" sz="2800" dirty="0" smtClean="0">
                <a:solidFill>
                  <a:srgbClr val="0070C0"/>
                </a:solidFill>
                <a:latin typeface="Arial" pitchFamily="34" charset="0"/>
                <a:cs typeface="Arial" pitchFamily="34" charset="0"/>
                <a:hlinkClick r:id="rId4"/>
              </a:rPr>
              <a:t>jorge.valencia@mazars.com.mx</a:t>
            </a:r>
            <a:endParaRPr lang="es-ES" sz="2800" dirty="0" smtClean="0">
              <a:solidFill>
                <a:srgbClr val="0070C0"/>
              </a:solidFill>
              <a:latin typeface="Arial" pitchFamily="34" charset="0"/>
              <a:cs typeface="Arial" pitchFamily="34" charset="0"/>
            </a:endParaRPr>
          </a:p>
          <a:p>
            <a:pPr>
              <a:spcAft>
                <a:spcPts val="600"/>
              </a:spcAft>
            </a:pPr>
            <a:r>
              <a:rPr lang="es-ES" sz="2800" dirty="0" smtClean="0">
                <a:solidFill>
                  <a:srgbClr val="0070C0"/>
                </a:solidFill>
                <a:latin typeface="Arial" pitchFamily="34" charset="0"/>
                <a:cs typeface="Arial" pitchFamily="34" charset="0"/>
              </a:rPr>
              <a:t>Teléfono:+52 (55) 5980 5200</a:t>
            </a:r>
            <a:endParaRPr lang="es-ES" sz="2800" dirty="0">
              <a:solidFill>
                <a:srgbClr val="0070C0"/>
              </a:solidFill>
              <a:latin typeface="Arial" pitchFamily="34" charset="0"/>
              <a:cs typeface="Arial" pitchFamily="34" charset="0"/>
            </a:endParaRPr>
          </a:p>
        </p:txBody>
      </p:sp>
      <p:sp>
        <p:nvSpPr>
          <p:cNvPr id="8" name="Rectangle 2"/>
          <p:cNvSpPr>
            <a:spLocks noChangeArrowheads="1"/>
          </p:cNvSpPr>
          <p:nvPr/>
        </p:nvSpPr>
        <p:spPr bwMode="auto">
          <a:xfrm>
            <a:off x="446112" y="1087016"/>
            <a:ext cx="6934200" cy="685800"/>
          </a:xfrm>
          <a:prstGeom prst="rect">
            <a:avLst/>
          </a:prstGeom>
          <a:noFill/>
          <a:ln w="12700">
            <a:noFill/>
            <a:miter lim="800000"/>
            <a:headEnd/>
            <a:tailEnd/>
          </a:ln>
        </p:spPr>
        <p:txBody>
          <a:bodyPr lIns="90488" tIns="44450" rIns="90488" bIns="44450" anchor="b"/>
          <a:lstStyle/>
          <a:p>
            <a:pPr algn="ctr"/>
            <a:r>
              <a:rPr lang="es-ES_tradnl" sz="4000" b="1" dirty="0">
                <a:solidFill>
                  <a:schemeClr val="accent1">
                    <a:lumMod val="60000"/>
                    <a:lumOff val="40000"/>
                  </a:schemeClr>
                </a:solidFill>
                <a:latin typeface="Franklin Gothic Heavy" pitchFamily="34" charset="0"/>
              </a:rPr>
              <a:t>Preguntas y Respuestas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75"/>
                                        <p:tgtEl>
                                          <p:spTgt spid="8">
                                            <p:txEl>
                                              <p:pRg st="0" end="0"/>
                                            </p:txEl>
                                          </p:spTgt>
                                        </p:tgtEl>
                                      </p:cBhvr>
                                    </p:animEffect>
                                  </p:childTnLst>
                                  <p:subTnLst>
                                    <p:audio>
                                      <p:cMediaNode vol="59000" mute="1">
                                        <p:cTn display="0" masterRel="sameClick">
                                          <p:stCondLst>
                                            <p:cond evt="begin" delay="0">
                                              <p:tn val="5"/>
                                            </p:cond>
                                          </p:stCondLst>
                                          <p:endCondLst>
                                            <p:cond evt="onStopAudio" delay="0">
                                              <p:tgtEl>
                                                <p:sldTgt/>
                                              </p:tgtEl>
                                            </p:cond>
                                          </p:endCondLst>
                                        </p:cTn>
                                        <p:tgtEl>
                                          <p:sndTgt r:embed="rId2" name="TECLA.WAV"/>
                                        </p:tgtEl>
                                      </p:cMediaNode>
                                    </p:audio>
                                  </p:subTnLst>
                                </p:cTn>
                              </p:par>
                              <p:par>
                                <p:cTn id="8" presetID="2" presetClass="entr" presetSubtype="4"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0" fill="hold"/>
                                        <p:tgtEl>
                                          <p:spTgt spid="3"/>
                                        </p:tgtEl>
                                        <p:attrNameLst>
                                          <p:attrName>ppt_x</p:attrName>
                                        </p:attrNameLst>
                                      </p:cBhvr>
                                      <p:tavLst>
                                        <p:tav tm="0">
                                          <p:val>
                                            <p:strVal val="#ppt_x"/>
                                          </p:val>
                                        </p:tav>
                                        <p:tav tm="100000">
                                          <p:val>
                                            <p:strVal val="#ppt_x"/>
                                          </p:val>
                                        </p:tav>
                                      </p:tavLst>
                                    </p:anim>
                                    <p:anim calcmode="lin" valueType="num">
                                      <p:cBhvr additive="base">
                                        <p:cTn id="11" dur="5000" fill="hold"/>
                                        <p:tgtEl>
                                          <p:spTgt spid="3"/>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00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ppt_x"/>
                                          </p:val>
                                        </p:tav>
                                        <p:tav tm="100000">
                                          <p:val>
                                            <p:strVal val="#ppt_x"/>
                                          </p:val>
                                        </p:tav>
                                      </p:tavLst>
                                    </p:anim>
                                    <p:anim calcmode="lin" valueType="num">
                                      <p:cBhvr additive="base">
                                        <p:cTn id="15" dur="10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100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ppt_x"/>
                                          </p:val>
                                        </p:tav>
                                        <p:tav tm="100000">
                                          <p:val>
                                            <p:strVal val="#ppt_x"/>
                                          </p:val>
                                        </p:tav>
                                      </p:tavLst>
                                    </p:anim>
                                    <p:anim calcmode="lin" valueType="num">
                                      <p:cBhvr additive="base">
                                        <p:cTn id="19" dur="10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ppt_x"/>
                                          </p:val>
                                        </p:tav>
                                        <p:tav tm="100000">
                                          <p:val>
                                            <p:strVal val="#ppt_x"/>
                                          </p:val>
                                        </p:tav>
                                      </p:tavLst>
                                    </p:anim>
                                    <p:anim calcmode="lin" valueType="num">
                                      <p:cBhvr additive="base">
                                        <p:cTn id="23" dur="1000" fill="hold"/>
                                        <p:tgtEl>
                                          <p:spTgt spid="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00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1000" fill="hold"/>
                                        <p:tgtEl>
                                          <p:spTgt spid="6"/>
                                        </p:tgtEl>
                                        <p:attrNameLst>
                                          <p:attrName>ppt_x</p:attrName>
                                        </p:attrNameLst>
                                      </p:cBhvr>
                                      <p:tavLst>
                                        <p:tav tm="0">
                                          <p:val>
                                            <p:strVal val="#ppt_x"/>
                                          </p:val>
                                        </p:tav>
                                        <p:tav tm="100000">
                                          <p:val>
                                            <p:strVal val="#ppt_x"/>
                                          </p:val>
                                        </p:tav>
                                      </p:tavLst>
                                    </p:anim>
                                    <p:anim calcmode="lin" valueType="num">
                                      <p:cBhvr additive="base">
                                        <p:cTn id="2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4" name="Picture 14" descr="http://www.grupocsi.com.do/uploads/images/pages/img-automatizacion-procesos.jpg">
            <a:hlinkClick r:id="rId2"/>
          </p:cNvPr>
          <p:cNvPicPr>
            <a:picLocks noChangeAspect="1" noChangeArrowheads="1"/>
          </p:cNvPicPr>
          <p:nvPr/>
        </p:nvPicPr>
        <p:blipFill>
          <a:blip r:embed="rId3" cstate="print"/>
          <a:srcRect/>
          <a:stretch>
            <a:fillRect/>
          </a:stretch>
        </p:blipFill>
        <p:spPr bwMode="auto">
          <a:xfrm>
            <a:off x="5436096" y="3928942"/>
            <a:ext cx="3707904" cy="2465757"/>
          </a:xfrm>
          <a:prstGeom prst="rect">
            <a:avLst/>
          </a:prstGeom>
          <a:noFill/>
        </p:spPr>
      </p:pic>
      <p:graphicFrame>
        <p:nvGraphicFramePr>
          <p:cNvPr id="2" name="1 Diagrama"/>
          <p:cNvGraphicFramePr/>
          <p:nvPr/>
        </p:nvGraphicFramePr>
        <p:xfrm>
          <a:off x="0" y="1484784"/>
          <a:ext cx="8820472"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1 Título"/>
          <p:cNvSpPr txBox="1">
            <a:spLocks/>
          </p:cNvSpPr>
          <p:nvPr/>
        </p:nvSpPr>
        <p:spPr>
          <a:xfrm>
            <a:off x="467544" y="764704"/>
            <a:ext cx="8229600" cy="504056"/>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800" b="1" i="0" u="none" strike="noStrike" kern="1200" cap="none" spc="0" normalizeH="0" baseline="0" noProof="0" dirty="0" smtClean="0">
                <a:ln>
                  <a:noFill/>
                </a:ln>
                <a:solidFill>
                  <a:schemeClr val="bg1"/>
                </a:solidFill>
                <a:effectLst/>
                <a:uLnTx/>
                <a:uFillTx/>
                <a:latin typeface="+mn-lt"/>
                <a:ea typeface="+mn-ea"/>
                <a:cs typeface="+mn-cs"/>
              </a:rPr>
              <a:t>Nivel de Automatización</a:t>
            </a:r>
            <a:endParaRPr kumimoji="0" lang="es-MX" sz="2800" b="1" i="0" u="none" strike="noStrike" kern="1200" cap="none" spc="0" normalizeH="0" baseline="0" noProof="0" dirty="0">
              <a:ln>
                <a:noFill/>
              </a:ln>
              <a:solidFill>
                <a:schemeClr val="bg1"/>
              </a:solidFill>
              <a:effectLst/>
              <a:uLnTx/>
              <a:uFillTx/>
              <a:latin typeface="+mn-lt"/>
              <a:ea typeface="+mn-ea"/>
              <a:cs typeface="+mn-cs"/>
            </a:endParaRPr>
          </a:p>
        </p:txBody>
      </p:sp>
      <p:sp>
        <p:nvSpPr>
          <p:cNvPr id="51208" name="AutoShape 8" descr="http://emplea.universia.es/informacion/images/sectores_profesionales/F2.jpg">
            <a:hlinkClick r:id="rId9"/>
          </p:cNvPr>
          <p:cNvSpPr>
            <a:spLocks noChangeAspect="1" noChangeArrowheads="1"/>
          </p:cNvSpPr>
          <p:nvPr/>
        </p:nvSpPr>
        <p:spPr bwMode="auto">
          <a:xfrm>
            <a:off x="155575" y="-1951038"/>
            <a:ext cx="3019425" cy="4076701"/>
          </a:xfrm>
          <a:prstGeom prst="rect">
            <a:avLst/>
          </a:prstGeom>
          <a:noFill/>
        </p:spPr>
        <p:txBody>
          <a:bodyPr vert="horz" wrap="square" lIns="91440" tIns="45720" rIns="91440" bIns="45720" numCol="1" anchor="t" anchorCtr="0" compatLnSpc="1">
            <a:prstTxWarp prst="textNoShape">
              <a:avLst/>
            </a:prstTxWarp>
          </a:bodyPr>
          <a:lstStyle/>
          <a:p>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73832"/>
            <a:ext cx="8229600" cy="638944"/>
          </a:xfrm>
        </p:spPr>
        <p:style>
          <a:lnRef idx="0">
            <a:schemeClr val="accent1"/>
          </a:lnRef>
          <a:fillRef idx="3">
            <a:schemeClr val="accent1"/>
          </a:fillRef>
          <a:effectRef idx="3">
            <a:schemeClr val="accent1"/>
          </a:effectRef>
          <a:fontRef idx="minor">
            <a:schemeClr val="lt1"/>
          </a:fontRef>
        </p:style>
        <p:txBody>
          <a:bodyPr>
            <a:noAutofit/>
          </a:bodyPr>
          <a:lstStyle/>
          <a:p>
            <a:r>
              <a:rPr lang="es-MX" sz="2800" b="1" dirty="0" smtClean="0">
                <a:solidFill>
                  <a:schemeClr val="bg1"/>
                </a:solidFill>
                <a:latin typeface="+mn-lt"/>
                <a:ea typeface="+mn-ea"/>
                <a:cs typeface="+mn-cs"/>
              </a:rPr>
              <a:t>Auditoría Interna Continua</a:t>
            </a:r>
          </a:p>
        </p:txBody>
      </p:sp>
      <p:sp>
        <p:nvSpPr>
          <p:cNvPr id="3" name="2 Marcador de contenido"/>
          <p:cNvSpPr>
            <a:spLocks noGrp="1"/>
          </p:cNvSpPr>
          <p:nvPr>
            <p:ph idx="1"/>
          </p:nvPr>
        </p:nvSpPr>
        <p:spPr>
          <a:xfrm>
            <a:off x="539552" y="1639341"/>
            <a:ext cx="8136904" cy="4525963"/>
          </a:xfrm>
        </p:spPr>
        <p:txBody>
          <a:bodyPr/>
          <a:lstStyle/>
          <a:p>
            <a:pPr algn="just">
              <a:spcBef>
                <a:spcPts val="0"/>
              </a:spcBef>
              <a:spcAft>
                <a:spcPts val="1800"/>
              </a:spcAft>
            </a:pPr>
            <a:r>
              <a:rPr lang="es-MX" b="1" dirty="0" smtClean="0">
                <a:solidFill>
                  <a:srgbClr val="0070C0"/>
                </a:solidFill>
              </a:rPr>
              <a:t>“Proceso automatizado que supervisa los umbrales entre los que los controles deben funcionar eficientemente, permite generar alarmas en “tiempo real”, </a:t>
            </a:r>
            <a:r>
              <a:rPr lang="es-MX" b="1" dirty="0" smtClean="0">
                <a:solidFill>
                  <a:srgbClr val="0070C0"/>
                </a:solidFill>
              </a:rPr>
              <a:t>y donde la </a:t>
            </a:r>
            <a:r>
              <a:rPr lang="es-MX" b="1" dirty="0" smtClean="0">
                <a:solidFill>
                  <a:srgbClr val="0070C0"/>
                </a:solidFill>
              </a:rPr>
              <a:t>tecnología juega un role fundamental”</a:t>
            </a:r>
          </a:p>
          <a:p>
            <a:pPr algn="just"/>
            <a:r>
              <a:rPr lang="es-MX" b="1" dirty="0" smtClean="0">
                <a:solidFill>
                  <a:srgbClr val="0070C0"/>
                </a:solidFill>
              </a:rPr>
              <a:t>“Es un método </a:t>
            </a:r>
            <a:r>
              <a:rPr lang="es-MX" b="1" dirty="0" smtClean="0">
                <a:solidFill>
                  <a:srgbClr val="0070C0"/>
                </a:solidFill>
              </a:rPr>
              <a:t>automatizado utilizado para realizar evaluaciones de controles y riesgos con mayor frecuencia” </a:t>
            </a:r>
          </a:p>
          <a:p>
            <a:pPr algn="just">
              <a:buNone/>
            </a:pPr>
            <a:r>
              <a:rPr lang="en-US" sz="1100" dirty="0" smtClean="0">
                <a:latin typeface="Arial" pitchFamily="34" charset="0"/>
                <a:cs typeface="Arial" pitchFamily="34" charset="0"/>
              </a:rPr>
              <a:t>Fuentes: Global Technology Audit Guide (GTAG) Continuous Auditing: Implications for Assurance, Monitoring, and Risk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95536" y="548680"/>
          <a:ext cx="8352928" cy="5852160"/>
        </p:xfrm>
        <a:graphic>
          <a:graphicData uri="http://schemas.openxmlformats.org/drawingml/2006/table">
            <a:tbl>
              <a:tblPr firstRow="1" bandRow="1">
                <a:tableStyleId>{5C22544A-7EE6-4342-B048-85BDC9FD1C3A}</a:tableStyleId>
              </a:tblPr>
              <a:tblGrid>
                <a:gridCol w="1512168"/>
                <a:gridCol w="3240360"/>
                <a:gridCol w="3600400"/>
              </a:tblGrid>
              <a:tr h="796331">
                <a:tc>
                  <a:txBody>
                    <a:bodyPr/>
                    <a:lstStyle/>
                    <a:p>
                      <a:pPr algn="ctr"/>
                      <a:r>
                        <a:rPr lang="es-MX" sz="1800" b="1" dirty="0" smtClean="0"/>
                        <a:t>PROCESO</a:t>
                      </a:r>
                      <a:endParaRPr lang="es-MX" sz="1800" b="1" dirty="0"/>
                    </a:p>
                  </a:txBody>
                  <a:tcPr anchor="ctr"/>
                </a:tc>
                <a:tc>
                  <a:txBody>
                    <a:bodyPr/>
                    <a:lstStyle/>
                    <a:p>
                      <a:pPr algn="ctr"/>
                      <a:r>
                        <a:rPr lang="es-MX" sz="1800" dirty="0" smtClean="0"/>
                        <a:t>ENFOQUE TRADICIONAL</a:t>
                      </a:r>
                      <a:endParaRPr lang="es-MX" sz="1800" dirty="0"/>
                    </a:p>
                  </a:txBody>
                  <a:tcPr anchor="ctr"/>
                </a:tc>
                <a:tc>
                  <a:txBody>
                    <a:bodyPr/>
                    <a:lstStyle/>
                    <a:p>
                      <a:pPr algn="ctr"/>
                      <a:r>
                        <a:rPr lang="es-MX" sz="1800" dirty="0" smtClean="0"/>
                        <a:t>ENFOQUE </a:t>
                      </a:r>
                    </a:p>
                    <a:p>
                      <a:pPr algn="ctr"/>
                      <a:r>
                        <a:rPr lang="es-MX" sz="1800" dirty="0" smtClean="0"/>
                        <a:t>AUDITORIA EN</a:t>
                      </a:r>
                    </a:p>
                    <a:p>
                      <a:pPr algn="ctr"/>
                      <a:r>
                        <a:rPr lang="es-MX" sz="1800" dirty="0" smtClean="0"/>
                        <a:t>TIEMPO REAL</a:t>
                      </a:r>
                      <a:endParaRPr lang="es-MX" sz="1800" dirty="0"/>
                    </a:p>
                  </a:txBody>
                  <a:tcPr anchor="ctr"/>
                </a:tc>
              </a:tr>
              <a:tr h="606602">
                <a:tc>
                  <a:txBody>
                    <a:bodyPr/>
                    <a:lstStyle/>
                    <a:p>
                      <a:r>
                        <a:rPr lang="es-MX" dirty="0" smtClean="0"/>
                        <a:t>EVALUACIÓN</a:t>
                      </a:r>
                      <a:r>
                        <a:rPr lang="es-MX" baseline="0" dirty="0" smtClean="0"/>
                        <a:t> DE RIESGOS</a:t>
                      </a:r>
                      <a:endParaRPr lang="es-MX" dirty="0"/>
                    </a:p>
                  </a:txBody>
                  <a:tcPr/>
                </a:tc>
                <a:tc>
                  <a:txBody>
                    <a:bodyPr/>
                    <a:lstStyle/>
                    <a:p>
                      <a:r>
                        <a:rPr lang="es-MX" dirty="0" smtClean="0"/>
                        <a:t>Proceso tradicional de identificación y evaluación de riesgos significativos</a:t>
                      </a:r>
                      <a:endParaRPr lang="es-MX" dirty="0"/>
                    </a:p>
                  </a:txBody>
                  <a:tcPr/>
                </a:tc>
                <a:tc>
                  <a:txBody>
                    <a:bodyPr/>
                    <a:lstStyle/>
                    <a:p>
                      <a:r>
                        <a:rPr lang="es-MX" b="1" i="1" dirty="0" smtClean="0"/>
                        <a:t>Proceso de identificación y evaluación de riesgos significativos, Mapeo de todos los controles claves </a:t>
                      </a:r>
                      <a:r>
                        <a:rPr lang="es-MX" b="1" i="1" dirty="0" smtClean="0"/>
                        <a:t>a</a:t>
                      </a:r>
                      <a:r>
                        <a:rPr lang="es-MX" b="1" i="1" baseline="0" dirty="0" smtClean="0"/>
                        <a:t> monitorear</a:t>
                      </a:r>
                      <a:r>
                        <a:rPr lang="es-MX" b="1" i="1" dirty="0" smtClean="0"/>
                        <a:t> </a:t>
                      </a:r>
                      <a:r>
                        <a:rPr lang="es-MX" b="1" i="1" dirty="0" smtClean="0"/>
                        <a:t>en la organización</a:t>
                      </a:r>
                      <a:endParaRPr lang="es-MX" b="1" i="1" dirty="0"/>
                    </a:p>
                  </a:txBody>
                  <a:tcPr/>
                </a:tc>
              </a:tr>
              <a:tr h="1126547">
                <a:tc>
                  <a:txBody>
                    <a:bodyPr/>
                    <a:lstStyle/>
                    <a:p>
                      <a:r>
                        <a:rPr lang="es-MX" dirty="0" smtClean="0"/>
                        <a:t>PLANEACIÓN DE</a:t>
                      </a:r>
                      <a:r>
                        <a:rPr lang="es-MX" baseline="0" dirty="0" smtClean="0"/>
                        <a:t> LA AUDITORIA</a:t>
                      </a:r>
                      <a:endParaRPr lang="es-MX" dirty="0"/>
                    </a:p>
                  </a:txBody>
                  <a:tcPr/>
                </a:tc>
                <a:tc>
                  <a:txBody>
                    <a:bodyPr/>
                    <a:lstStyle/>
                    <a:p>
                      <a:r>
                        <a:rPr lang="es-MX" dirty="0" smtClean="0"/>
                        <a:t>Se estructura un plan anual fijando los objetivos y alcance en función de </a:t>
                      </a:r>
                      <a:r>
                        <a:rPr lang="es-MX" baseline="0" dirty="0" smtClean="0"/>
                        <a:t>los hallazgos, los planes de remediación propuestos en el año anterior </a:t>
                      </a:r>
                      <a:endParaRPr lang="es-MX" dirty="0"/>
                    </a:p>
                  </a:txBody>
                  <a:tcPr/>
                </a:tc>
                <a:tc>
                  <a:txBody>
                    <a:bodyPr/>
                    <a:lstStyle/>
                    <a:p>
                      <a:pPr marL="0" algn="l" defTabSz="914400" rtl="0" eaLnBrk="1" latinLnBrk="0" hangingPunct="1"/>
                      <a:r>
                        <a:rPr lang="es-MX" sz="1800" b="1" i="1" kern="1200" dirty="0" smtClean="0">
                          <a:solidFill>
                            <a:schemeClr val="dk1"/>
                          </a:solidFill>
                          <a:latin typeface="+mn-lt"/>
                          <a:ea typeface="+mn-ea"/>
                          <a:cs typeface="+mn-cs"/>
                        </a:rPr>
                        <a:t>Establecer el objetivo y alcance de la auditoría, e identificar fuentes de datos, describir los atributos de la información y establecer formatos del análisis </a:t>
                      </a:r>
                      <a:r>
                        <a:rPr lang="es-MX" sz="1800" b="1" i="1" kern="1200" baseline="0" dirty="0" smtClean="0">
                          <a:solidFill>
                            <a:schemeClr val="dk1"/>
                          </a:solidFill>
                          <a:latin typeface="+mn-lt"/>
                          <a:ea typeface="+mn-ea"/>
                          <a:cs typeface="+mn-cs"/>
                        </a:rPr>
                        <a:t>e informes</a:t>
                      </a:r>
                      <a:endParaRPr lang="es-MX" b="1" i="1" dirty="0"/>
                    </a:p>
                  </a:txBody>
                  <a:tcPr/>
                </a:tc>
              </a:tr>
              <a:tr h="466825">
                <a:tc>
                  <a:txBody>
                    <a:bodyPr/>
                    <a:lstStyle/>
                    <a:p>
                      <a:r>
                        <a:rPr lang="es-MX" dirty="0" smtClean="0"/>
                        <a:t>PROGRAMA DE VISITAS</a:t>
                      </a:r>
                      <a:endParaRPr lang="es-MX" dirty="0"/>
                    </a:p>
                  </a:txBody>
                  <a:tcPr/>
                </a:tc>
                <a:tc>
                  <a:txBody>
                    <a:bodyPr/>
                    <a:lstStyle/>
                    <a:p>
                      <a:r>
                        <a:rPr lang="es-MX" dirty="0" smtClean="0"/>
                        <a:t>Se asigna al equipo de auditores,</a:t>
                      </a:r>
                      <a:r>
                        <a:rPr lang="es-MX" baseline="0" dirty="0" smtClean="0"/>
                        <a:t> se estructuran las guías de auditoria, se acuerdan fechas y tiempos con los auditados</a:t>
                      </a:r>
                      <a:endParaRPr lang="es-MX" dirty="0"/>
                    </a:p>
                  </a:txBody>
                  <a:tcPr/>
                </a:tc>
                <a:tc>
                  <a:txBody>
                    <a:bodyPr/>
                    <a:lstStyle/>
                    <a:p>
                      <a:r>
                        <a:rPr lang="es-MX" b="1" i="1" dirty="0" smtClean="0"/>
                        <a:t>El programa de visitas solo se hace para aquellas áreas</a:t>
                      </a:r>
                      <a:r>
                        <a:rPr lang="es-MX" b="1" i="1" baseline="0" dirty="0" smtClean="0"/>
                        <a:t> y controles que se hayan salido de los parámetros y limites fijados, normalmente son auditorias de indagación para explicar el comportamiento, el auditado puede o no ser requerido</a:t>
                      </a:r>
                      <a:endParaRPr lang="es-MX" b="1" i="1"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51520" y="620688"/>
          <a:ext cx="8640960" cy="5669280"/>
        </p:xfrm>
        <a:graphic>
          <a:graphicData uri="http://schemas.openxmlformats.org/drawingml/2006/table">
            <a:tbl>
              <a:tblPr firstRow="1" bandRow="1">
                <a:tableStyleId>{5C22544A-7EE6-4342-B048-85BDC9FD1C3A}</a:tableStyleId>
              </a:tblPr>
              <a:tblGrid>
                <a:gridCol w="1512168"/>
                <a:gridCol w="3394140"/>
                <a:gridCol w="3734652"/>
              </a:tblGrid>
              <a:tr h="796331">
                <a:tc>
                  <a:txBody>
                    <a:bodyPr/>
                    <a:lstStyle/>
                    <a:p>
                      <a:pPr algn="ctr"/>
                      <a:r>
                        <a:rPr lang="es-MX" sz="1800" b="1" dirty="0" smtClean="0"/>
                        <a:t>ETAPAS</a:t>
                      </a:r>
                      <a:endParaRPr lang="es-MX" sz="1800" b="1" dirty="0"/>
                    </a:p>
                  </a:txBody>
                  <a:tcPr anchor="ctr"/>
                </a:tc>
                <a:tc>
                  <a:txBody>
                    <a:bodyPr/>
                    <a:lstStyle/>
                    <a:p>
                      <a:pPr algn="ctr"/>
                      <a:r>
                        <a:rPr lang="es-MX" sz="1800" dirty="0" smtClean="0"/>
                        <a:t>ENFOQUE TRADICIONAL</a:t>
                      </a:r>
                      <a:endParaRPr lang="es-MX" sz="1800" dirty="0"/>
                    </a:p>
                  </a:txBody>
                  <a:tcPr anchor="ctr"/>
                </a:tc>
                <a:tc>
                  <a:txBody>
                    <a:bodyPr/>
                    <a:lstStyle/>
                    <a:p>
                      <a:pPr algn="ctr"/>
                      <a:r>
                        <a:rPr lang="es-MX" sz="1800" dirty="0" smtClean="0"/>
                        <a:t>ENFOQUE </a:t>
                      </a:r>
                    </a:p>
                    <a:p>
                      <a:pPr algn="ctr"/>
                      <a:r>
                        <a:rPr lang="es-MX" sz="1800" dirty="0" smtClean="0"/>
                        <a:t>AUDITORIA EN</a:t>
                      </a:r>
                    </a:p>
                    <a:p>
                      <a:pPr algn="ctr"/>
                      <a:r>
                        <a:rPr lang="es-MX" sz="1800" dirty="0" smtClean="0"/>
                        <a:t>TIEMPO REAL</a:t>
                      </a:r>
                      <a:endParaRPr lang="es-MX" sz="1800" dirty="0"/>
                    </a:p>
                  </a:txBody>
                  <a:tcPr anchor="ctr"/>
                </a:tc>
              </a:tr>
              <a:tr h="606602">
                <a:tc>
                  <a:txBody>
                    <a:bodyPr/>
                    <a:lstStyle/>
                    <a:p>
                      <a:r>
                        <a:rPr lang="es-MX" dirty="0" smtClean="0"/>
                        <a:t>EJECUCION DEL TRABAJO DE CAMPO</a:t>
                      </a:r>
                      <a:endParaRPr lang="es-MX" dirty="0"/>
                    </a:p>
                  </a:txBody>
                  <a:tcPr/>
                </a:tc>
                <a:tc>
                  <a:txBody>
                    <a:bodyPr/>
                    <a:lstStyle/>
                    <a:p>
                      <a:r>
                        <a:rPr lang="es-MX" dirty="0" smtClean="0"/>
                        <a:t>Se realizan pruebas y se documentan resultados</a:t>
                      </a:r>
                      <a:endParaRPr lang="es-MX" dirty="0"/>
                    </a:p>
                  </a:txBody>
                  <a:tcPr/>
                </a:tc>
                <a:tc>
                  <a:txBody>
                    <a:bodyPr/>
                    <a:lstStyle/>
                    <a:p>
                      <a:r>
                        <a:rPr lang="es-MX" b="1" i="1" dirty="0" smtClean="0"/>
                        <a:t>Se investigan y analizan los datos de los controles con excepciones , se explica su comportamiento</a:t>
                      </a:r>
                      <a:r>
                        <a:rPr lang="es-MX" b="1" i="1" baseline="0" dirty="0" smtClean="0"/>
                        <a:t> y se documenta</a:t>
                      </a:r>
                      <a:endParaRPr lang="es-MX" b="1" i="1" dirty="0"/>
                    </a:p>
                  </a:txBody>
                  <a:tcPr/>
                </a:tc>
              </a:tr>
              <a:tr h="1126547">
                <a:tc>
                  <a:txBody>
                    <a:bodyPr/>
                    <a:lstStyle/>
                    <a:p>
                      <a:r>
                        <a:rPr lang="es-MX" dirty="0" smtClean="0"/>
                        <a:t>REVISION DE RESULTADOS DE LA AUDITORIA</a:t>
                      </a:r>
                      <a:endParaRPr lang="es-MX" dirty="0"/>
                    </a:p>
                  </a:txBody>
                  <a:tcPr/>
                </a:tc>
                <a:tc>
                  <a:txBody>
                    <a:bodyPr/>
                    <a:lstStyle/>
                    <a:p>
                      <a:r>
                        <a:rPr lang="es-MX" dirty="0" smtClean="0"/>
                        <a:t>Se comentan los hallazgos con el auditado y hay una revisión de calidad por parte de los revisores</a:t>
                      </a:r>
                      <a:endParaRPr lang="es-MX" dirty="0"/>
                    </a:p>
                  </a:txBody>
                  <a:tcPr/>
                </a:tc>
                <a:tc>
                  <a:txBody>
                    <a:bodyPr/>
                    <a:lstStyle/>
                    <a:p>
                      <a:pPr marL="0" algn="l" defTabSz="914400" rtl="0" eaLnBrk="1" latinLnBrk="0" hangingPunct="1"/>
                      <a:r>
                        <a:rPr lang="es-MX" b="1" i="1" dirty="0" smtClean="0"/>
                        <a:t>Análisis continuo del</a:t>
                      </a:r>
                      <a:r>
                        <a:rPr lang="es-MX" b="1" i="1" baseline="0" dirty="0" smtClean="0"/>
                        <a:t> comportamiento y atención de las notificaciones (alertas y reportes)</a:t>
                      </a:r>
                      <a:endParaRPr lang="es-MX" b="1" i="1" dirty="0"/>
                    </a:p>
                  </a:txBody>
                  <a:tcPr/>
                </a:tc>
              </a:tr>
              <a:tr h="466825">
                <a:tc>
                  <a:txBody>
                    <a:bodyPr/>
                    <a:lstStyle/>
                    <a:p>
                      <a:r>
                        <a:rPr lang="es-MX" dirty="0" smtClean="0"/>
                        <a:t>EMISIÓN DE INFORME</a:t>
                      </a:r>
                      <a:endParaRPr lang="es-MX" dirty="0"/>
                    </a:p>
                  </a:txBody>
                  <a:tcPr/>
                </a:tc>
                <a:tc>
                  <a:txBody>
                    <a:bodyPr/>
                    <a:lstStyle/>
                    <a:p>
                      <a:r>
                        <a:rPr lang="es-MX" dirty="0" smtClean="0"/>
                        <a:t>Los informes representan una carga muy importante y generalmente se emiten de forma extemporánea</a:t>
                      </a:r>
                      <a:endParaRPr lang="es-MX" dirty="0"/>
                    </a:p>
                  </a:txBody>
                  <a:tcPr/>
                </a:tc>
                <a:tc>
                  <a:txBody>
                    <a:bodyPr/>
                    <a:lstStyle/>
                    <a:p>
                      <a:r>
                        <a:rPr lang="es-MX" b="1" i="1" dirty="0" smtClean="0"/>
                        <a:t>Los reportes son continuos y se envían de manera automática y solo se validan aquellos que lo requieren</a:t>
                      </a:r>
                      <a:endParaRPr lang="es-MX" b="1" i="1" dirty="0"/>
                    </a:p>
                  </a:txBody>
                  <a:tcPr/>
                </a:tc>
              </a:tr>
              <a:tr h="466825">
                <a:tc>
                  <a:txBody>
                    <a:bodyPr/>
                    <a:lstStyle/>
                    <a:p>
                      <a:r>
                        <a:rPr lang="es-MX" dirty="0" smtClean="0"/>
                        <a:t>SEGUIMIENTO A PLANES DE ACCION</a:t>
                      </a:r>
                      <a:endParaRPr lang="es-MX" dirty="0"/>
                    </a:p>
                  </a:txBody>
                  <a:tcPr/>
                </a:tc>
                <a:tc>
                  <a:txBody>
                    <a:bodyPr/>
                    <a:lstStyle/>
                    <a:p>
                      <a:r>
                        <a:rPr lang="es-MX" dirty="0" smtClean="0"/>
                        <a:t>Se invierte mucho tiempo en el seguimiento y verificación del cumplimiento de los planes</a:t>
                      </a:r>
                      <a:endParaRPr lang="es-MX" dirty="0"/>
                    </a:p>
                  </a:txBody>
                  <a:tcPr/>
                </a:tc>
                <a:tc>
                  <a:txBody>
                    <a:bodyPr/>
                    <a:lstStyle/>
                    <a:p>
                      <a:r>
                        <a:rPr lang="es-MX" b="1" i="1" dirty="0" smtClean="0"/>
                        <a:t>Mediante el monitoreo continuo se constata que los planes de acción han sido ejecutados en el tiempo adecuado</a:t>
                      </a:r>
                      <a:endParaRPr lang="es-MX" b="1" i="1"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Flecha derecha"/>
          <p:cNvSpPr/>
          <p:nvPr/>
        </p:nvSpPr>
        <p:spPr>
          <a:xfrm>
            <a:off x="4211960" y="2492896"/>
            <a:ext cx="504056" cy="2325290"/>
          </a:xfrm>
          <a:prstGeom prst="rightArrow">
            <a:avLst/>
          </a:prstGeom>
        </p:spPr>
        <p:style>
          <a:lnRef idx="3">
            <a:schemeClr val="lt1"/>
          </a:lnRef>
          <a:fillRef idx="1">
            <a:schemeClr val="accent1"/>
          </a:fillRef>
          <a:effectRef idx="1">
            <a:schemeClr val="accent1"/>
          </a:effectRef>
          <a:fontRef idx="minor">
            <a:schemeClr val="lt1"/>
          </a:fontRef>
        </p:style>
        <p:txBody>
          <a:bodyPr lIns="98746" tIns="49373" rIns="98746" bIns="49373" anchor="ctr"/>
          <a:lstStyle/>
          <a:p>
            <a:pPr algn="ctr">
              <a:defRPr/>
            </a:pPr>
            <a:endParaRPr lang="es-ES" dirty="0"/>
          </a:p>
        </p:txBody>
      </p:sp>
      <p:graphicFrame>
        <p:nvGraphicFramePr>
          <p:cNvPr id="10" name="9 Tabla"/>
          <p:cNvGraphicFramePr>
            <a:graphicFrameLocks noGrp="1"/>
          </p:cNvGraphicFramePr>
          <p:nvPr/>
        </p:nvGraphicFramePr>
        <p:xfrm>
          <a:off x="323528" y="1412776"/>
          <a:ext cx="3744416" cy="4566920"/>
        </p:xfrm>
        <a:graphic>
          <a:graphicData uri="http://schemas.openxmlformats.org/drawingml/2006/table">
            <a:tbl>
              <a:tblPr firstRow="1" bandRow="1">
                <a:tableStyleId>{9DCAF9ED-07DC-4A11-8D7F-57B35C25682E}</a:tableStyleId>
              </a:tblPr>
              <a:tblGrid>
                <a:gridCol w="3744416"/>
              </a:tblGrid>
              <a:tr h="252224">
                <a:tc>
                  <a:txBody>
                    <a:bodyPr/>
                    <a:lstStyle/>
                    <a:p>
                      <a:pPr algn="ctr"/>
                      <a:r>
                        <a:rPr lang="es-MX" sz="2000" dirty="0" smtClean="0"/>
                        <a:t>Auditorias Tradicionales</a:t>
                      </a:r>
                      <a:endParaRPr lang="es-MX" sz="2000" dirty="0"/>
                    </a:p>
                  </a:txBody>
                  <a:tcPr/>
                </a:tc>
              </a:tr>
              <a:tr h="370840">
                <a:tc>
                  <a:txBody>
                    <a:bodyPr/>
                    <a:lstStyle/>
                    <a:p>
                      <a:r>
                        <a:rPr lang="es-MX" sz="2000" dirty="0" smtClean="0"/>
                        <a:t>Alcance limitado de la evaluación</a:t>
                      </a:r>
                      <a:endParaRPr lang="es-MX" sz="2000" dirty="0"/>
                    </a:p>
                  </a:txBody>
                  <a:tcPr/>
                </a:tc>
              </a:tr>
              <a:tr h="370840">
                <a:tc>
                  <a:txBody>
                    <a:bodyPr/>
                    <a:lstStyle/>
                    <a:p>
                      <a:r>
                        <a:rPr lang="es-MX" sz="1800" dirty="0" smtClean="0"/>
                        <a:t>Varios </a:t>
                      </a:r>
                      <a:r>
                        <a:rPr lang="es-MX" sz="1800" dirty="0" smtClean="0"/>
                        <a:t>meses </a:t>
                      </a:r>
                      <a:r>
                        <a:rPr lang="es-MX" sz="1800" dirty="0" smtClean="0"/>
                        <a:t>después</a:t>
                      </a:r>
                      <a:endParaRPr lang="es-MX" dirty="0"/>
                    </a:p>
                  </a:txBody>
                  <a:tcPr/>
                </a:tc>
              </a:tr>
              <a:tr h="370840">
                <a:tc>
                  <a:txBody>
                    <a:bodyPr/>
                    <a:lstStyle/>
                    <a:p>
                      <a:r>
                        <a:rPr lang="es-MX" dirty="0" smtClean="0"/>
                        <a:t>Pruebas basadas en muestreos</a:t>
                      </a:r>
                      <a:endParaRPr lang="es-MX" dirty="0"/>
                    </a:p>
                  </a:txBody>
                  <a:tcPr/>
                </a:tc>
              </a:tr>
              <a:tr h="370840">
                <a:tc>
                  <a:txBody>
                    <a:bodyPr/>
                    <a:lstStyle/>
                    <a:p>
                      <a:r>
                        <a:rPr lang="es-MX" dirty="0" smtClean="0"/>
                        <a:t>Pruebas retrospectivas y cíclicas</a:t>
                      </a:r>
                      <a:endParaRPr lang="es-MX" dirty="0"/>
                    </a:p>
                  </a:txBody>
                  <a:tcPr/>
                </a:tc>
              </a:tr>
              <a:tr h="370840">
                <a:tc>
                  <a:txBody>
                    <a:bodyPr/>
                    <a:lstStyle/>
                    <a:p>
                      <a:r>
                        <a:rPr lang="es-MX" dirty="0" smtClean="0"/>
                        <a:t>Manejo de alto volumen de documentos y evidencias</a:t>
                      </a:r>
                      <a:endParaRPr lang="es-MX" dirty="0"/>
                    </a:p>
                  </a:txBody>
                  <a:tcPr/>
                </a:tc>
              </a:tr>
              <a:tr h="370840">
                <a:tc>
                  <a:txBody>
                    <a:bodyPr/>
                    <a:lstStyle/>
                    <a:p>
                      <a:r>
                        <a:rPr lang="es-MX" dirty="0" smtClean="0"/>
                        <a:t>Detección de fraudes con baja posibilidad</a:t>
                      </a:r>
                      <a:endParaRPr lang="es-MX" dirty="0"/>
                    </a:p>
                  </a:txBody>
                  <a:tcPr/>
                </a:tc>
              </a:tr>
              <a:tr h="370840">
                <a:tc>
                  <a:txBody>
                    <a:bodyPr/>
                    <a:lstStyle/>
                    <a:p>
                      <a:r>
                        <a:rPr lang="es-MX" dirty="0" smtClean="0"/>
                        <a:t>Mucho tiempo en elaboración de informes</a:t>
                      </a:r>
                      <a:endParaRPr lang="es-MX" dirty="0"/>
                    </a:p>
                  </a:txBody>
                  <a:tcPr/>
                </a:tc>
              </a:tr>
              <a:tr h="370840">
                <a:tc>
                  <a:txBody>
                    <a:bodyPr/>
                    <a:lstStyle/>
                    <a:p>
                      <a:r>
                        <a:rPr lang="es-MX" dirty="0" smtClean="0"/>
                        <a:t>Auditoria siempre presencial </a:t>
                      </a:r>
                      <a:endParaRPr lang="es-MX" dirty="0"/>
                    </a:p>
                  </a:txBody>
                  <a:tcPr/>
                </a:tc>
              </a:tr>
              <a:tr h="370840">
                <a:tc>
                  <a:txBody>
                    <a:bodyPr/>
                    <a:lstStyle/>
                    <a:p>
                      <a:r>
                        <a:rPr lang="es-MX" dirty="0" smtClean="0"/>
                        <a:t>Con poco aporte de valor al negocio</a:t>
                      </a:r>
                      <a:endParaRPr lang="es-MX" dirty="0"/>
                    </a:p>
                  </a:txBody>
                  <a:tcPr/>
                </a:tc>
              </a:tr>
            </a:tbl>
          </a:graphicData>
        </a:graphic>
      </p:graphicFrame>
      <p:graphicFrame>
        <p:nvGraphicFramePr>
          <p:cNvPr id="11" name="10 Tabla"/>
          <p:cNvGraphicFramePr>
            <a:graphicFrameLocks noGrp="1"/>
          </p:cNvGraphicFramePr>
          <p:nvPr/>
        </p:nvGraphicFramePr>
        <p:xfrm>
          <a:off x="4860032" y="1124744"/>
          <a:ext cx="4032448" cy="5140960"/>
        </p:xfrm>
        <a:graphic>
          <a:graphicData uri="http://schemas.openxmlformats.org/drawingml/2006/table">
            <a:tbl>
              <a:tblPr firstRow="1" bandRow="1">
                <a:tableStyleId>{5C22544A-7EE6-4342-B048-85BDC9FD1C3A}</a:tableStyleId>
              </a:tblPr>
              <a:tblGrid>
                <a:gridCol w="4032448"/>
              </a:tblGrid>
              <a:tr h="252224">
                <a:tc>
                  <a:txBody>
                    <a:bodyPr/>
                    <a:lstStyle/>
                    <a:p>
                      <a:pPr algn="ctr"/>
                      <a:r>
                        <a:rPr lang="es-MX" sz="2000" dirty="0" smtClean="0"/>
                        <a:t>Auditorias Continuas</a:t>
                      </a:r>
                      <a:endParaRPr lang="es-MX" sz="2000" dirty="0"/>
                    </a:p>
                  </a:txBody>
                  <a:tcPr/>
                </a:tc>
              </a:tr>
              <a:tr h="370840">
                <a:tc>
                  <a:txBody>
                    <a:bodyPr/>
                    <a:lstStyle/>
                    <a:p>
                      <a:r>
                        <a:rPr lang="es-MX" sz="2000" i="1" dirty="0" smtClean="0"/>
                        <a:t>Se logra revisar el 100% del universo auditable</a:t>
                      </a:r>
                      <a:endParaRPr lang="es-MX" sz="2000" i="1" dirty="0"/>
                    </a:p>
                  </a:txBody>
                  <a:tcPr/>
                </a:tc>
              </a:tr>
              <a:tr h="370840">
                <a:tc>
                  <a:txBody>
                    <a:bodyPr/>
                    <a:lstStyle/>
                    <a:p>
                      <a:r>
                        <a:rPr lang="es-MX" sz="1800" i="1" dirty="0" smtClean="0"/>
                        <a:t>Auditorias </a:t>
                      </a:r>
                      <a:r>
                        <a:rPr lang="es-MX" sz="1800" i="1" dirty="0" smtClean="0"/>
                        <a:t>son en </a:t>
                      </a:r>
                      <a:r>
                        <a:rPr lang="es-MX" sz="1800" i="1" dirty="0" smtClean="0"/>
                        <a:t>TIEMPO REAL</a:t>
                      </a:r>
                      <a:endParaRPr lang="es-MX" i="1" dirty="0"/>
                    </a:p>
                  </a:txBody>
                  <a:tcPr/>
                </a:tc>
              </a:tr>
              <a:tr h="370840">
                <a:tc>
                  <a:txBody>
                    <a:bodyPr/>
                    <a:lstStyle/>
                    <a:p>
                      <a:r>
                        <a:rPr lang="es-MX" i="1" dirty="0" smtClean="0"/>
                        <a:t>Pruebas </a:t>
                      </a:r>
                      <a:r>
                        <a:rPr lang="es-MX" i="1" dirty="0" smtClean="0"/>
                        <a:t>a los controles es permanente</a:t>
                      </a:r>
                      <a:endParaRPr lang="es-MX" i="1" dirty="0"/>
                    </a:p>
                  </a:txBody>
                  <a:tcPr/>
                </a:tc>
              </a:tr>
              <a:tr h="370840">
                <a:tc>
                  <a:txBody>
                    <a:bodyPr/>
                    <a:lstStyle/>
                    <a:p>
                      <a:r>
                        <a:rPr lang="es-MX" i="1" dirty="0" smtClean="0"/>
                        <a:t>Análisis de transacciones a detalle</a:t>
                      </a:r>
                      <a:endParaRPr lang="es-MX" i="1" dirty="0"/>
                    </a:p>
                  </a:txBody>
                  <a:tcPr/>
                </a:tc>
              </a:tr>
              <a:tr h="370840">
                <a:tc>
                  <a:txBody>
                    <a:bodyPr/>
                    <a:lstStyle/>
                    <a:p>
                      <a:r>
                        <a:rPr lang="es-MX" i="1" dirty="0" smtClean="0"/>
                        <a:t>Previene el fraude y hay mayor posibilidad de detección</a:t>
                      </a:r>
                      <a:endParaRPr lang="es-MX" i="1" dirty="0"/>
                    </a:p>
                  </a:txBody>
                  <a:tcPr/>
                </a:tc>
              </a:tr>
              <a:tr h="370840">
                <a:tc>
                  <a:txBody>
                    <a:bodyPr/>
                    <a:lstStyle/>
                    <a:p>
                      <a:r>
                        <a:rPr lang="es-MX" i="1" dirty="0" smtClean="0"/>
                        <a:t>Análisis de tendencia, limites y umbrales</a:t>
                      </a:r>
                      <a:endParaRPr lang="es-MX" i="1" dirty="0"/>
                    </a:p>
                  </a:txBody>
                  <a:tcPr/>
                </a:tc>
              </a:tr>
              <a:tr h="370840">
                <a:tc>
                  <a:txBody>
                    <a:bodyPr/>
                    <a:lstStyle/>
                    <a:p>
                      <a:r>
                        <a:rPr lang="es-MX" i="1" dirty="0" smtClean="0"/>
                        <a:t>En función de hallazgos,</a:t>
                      </a:r>
                      <a:r>
                        <a:rPr lang="es-MX" i="1" baseline="0" dirty="0" smtClean="0"/>
                        <a:t> </a:t>
                      </a:r>
                      <a:r>
                        <a:rPr lang="es-MX" i="1" baseline="0" dirty="0" smtClean="0"/>
                        <a:t>la a</a:t>
                      </a:r>
                      <a:r>
                        <a:rPr lang="es-MX" i="1" dirty="0" smtClean="0"/>
                        <a:t>uditoria puede ser presencial</a:t>
                      </a:r>
                      <a:endParaRPr lang="es-MX" i="1" dirty="0"/>
                    </a:p>
                  </a:txBody>
                  <a:tcPr/>
                </a:tc>
              </a:tr>
              <a:tr h="370840">
                <a:tc>
                  <a:txBody>
                    <a:bodyPr/>
                    <a:lstStyle/>
                    <a:p>
                      <a:r>
                        <a:rPr lang="es-MX" i="1" dirty="0" smtClean="0"/>
                        <a:t>Evaluación automática </a:t>
                      </a:r>
                      <a:r>
                        <a:rPr lang="es-MX" i="1" dirty="0" smtClean="0"/>
                        <a:t>y permanente</a:t>
                      </a:r>
                      <a:r>
                        <a:rPr lang="es-MX" i="1" baseline="0" dirty="0" smtClean="0"/>
                        <a:t> </a:t>
                      </a:r>
                      <a:r>
                        <a:rPr lang="es-MX" i="1" dirty="0" smtClean="0"/>
                        <a:t>de riesgos </a:t>
                      </a:r>
                      <a:r>
                        <a:rPr lang="es-MX" i="1" dirty="0" smtClean="0"/>
                        <a:t>y controles</a:t>
                      </a:r>
                      <a:endParaRPr lang="es-MX" i="1" dirty="0"/>
                    </a:p>
                  </a:txBody>
                  <a:tcPr/>
                </a:tc>
              </a:tr>
              <a:tr h="370840">
                <a:tc>
                  <a:txBody>
                    <a:bodyPr/>
                    <a:lstStyle/>
                    <a:p>
                      <a:r>
                        <a:rPr lang="es-MX" i="1" dirty="0" smtClean="0"/>
                        <a:t>La tecnología tiene un papel fundamental</a:t>
                      </a:r>
                      <a:endParaRPr lang="es-MX" i="1" dirty="0"/>
                    </a:p>
                  </a:txBody>
                  <a:tcPr/>
                </a:tc>
              </a:tr>
            </a:tbl>
          </a:graphicData>
        </a:graphic>
      </p:graphicFrame>
      <p:sp>
        <p:nvSpPr>
          <p:cNvPr id="12" name="1 Título"/>
          <p:cNvSpPr txBox="1">
            <a:spLocks/>
          </p:cNvSpPr>
          <p:nvPr/>
        </p:nvSpPr>
        <p:spPr>
          <a:xfrm>
            <a:off x="457200" y="55780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200" b="0" i="0" u="none" strike="noStrike" kern="1200" cap="none" spc="0" normalizeH="0" baseline="0" noProof="0" dirty="0" smtClean="0">
                <a:ln>
                  <a:noFill/>
                </a:ln>
                <a:solidFill>
                  <a:srgbClr val="3333FF"/>
                </a:solidFill>
                <a:effectLst/>
                <a:uLnTx/>
                <a:uFillTx/>
                <a:latin typeface="+mj-lt"/>
                <a:ea typeface="+mj-ea"/>
                <a:cs typeface="+mj-cs"/>
              </a:rPr>
              <a:t>Auditorias Tradicionales vs Continuas</a:t>
            </a:r>
            <a:endParaRPr kumimoji="0" lang="es-MX" sz="3200" b="0" i="0" u="none" strike="noStrike" kern="1200" cap="none" spc="0" normalizeH="0" baseline="0" noProof="0" dirty="0">
              <a:ln>
                <a:noFill/>
              </a:ln>
              <a:solidFill>
                <a:srgbClr val="3333FF"/>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73832"/>
            <a:ext cx="8229600" cy="710952"/>
          </a:xfrm>
        </p:spPr>
        <p:style>
          <a:lnRef idx="0">
            <a:schemeClr val="accent1"/>
          </a:lnRef>
          <a:fillRef idx="3">
            <a:schemeClr val="accent1"/>
          </a:fillRef>
          <a:effectRef idx="3">
            <a:schemeClr val="accent1"/>
          </a:effectRef>
          <a:fontRef idx="minor">
            <a:schemeClr val="lt1"/>
          </a:fontRef>
        </p:style>
        <p:txBody>
          <a:bodyPr>
            <a:noAutofit/>
          </a:bodyPr>
          <a:lstStyle/>
          <a:p>
            <a:r>
              <a:rPr lang="es-MX" sz="2800" b="1" dirty="0" smtClean="0">
                <a:solidFill>
                  <a:schemeClr val="bg1"/>
                </a:solidFill>
                <a:latin typeface="+mn-lt"/>
                <a:ea typeface="+mn-ea"/>
                <a:cs typeface="+mn-cs"/>
              </a:rPr>
              <a:t>Beneficios de la Auditoría Continua</a:t>
            </a:r>
          </a:p>
        </p:txBody>
      </p:sp>
      <p:sp>
        <p:nvSpPr>
          <p:cNvPr id="3" name="2 Marcador de contenido"/>
          <p:cNvSpPr>
            <a:spLocks noGrp="1"/>
          </p:cNvSpPr>
          <p:nvPr>
            <p:ph idx="1"/>
          </p:nvPr>
        </p:nvSpPr>
        <p:spPr>
          <a:xfrm>
            <a:off x="431032" y="1556792"/>
            <a:ext cx="8712968" cy="4392488"/>
          </a:xfrm>
        </p:spPr>
        <p:txBody>
          <a:bodyPr/>
          <a:lstStyle/>
          <a:p>
            <a:pPr>
              <a:spcBef>
                <a:spcPts val="0"/>
              </a:spcBef>
              <a:spcAft>
                <a:spcPts val="1200"/>
              </a:spcAft>
              <a:buFont typeface="Wingdings" pitchFamily="2" charset="2"/>
              <a:buChar char="ü"/>
            </a:pPr>
            <a:r>
              <a:rPr lang="es-MX" sz="2800" dirty="0" smtClean="0">
                <a:solidFill>
                  <a:srgbClr val="0033CC"/>
                </a:solidFill>
              </a:rPr>
              <a:t>Se puede llegar a revisar el 100% del universo auditable de la organización.</a:t>
            </a:r>
          </a:p>
          <a:p>
            <a:pPr>
              <a:spcBef>
                <a:spcPts val="0"/>
              </a:spcBef>
              <a:spcAft>
                <a:spcPts val="1200"/>
              </a:spcAft>
              <a:buFont typeface="Wingdings" pitchFamily="2" charset="2"/>
              <a:buChar char="ü"/>
            </a:pPr>
            <a:r>
              <a:rPr lang="es-MX" sz="2800" dirty="0" smtClean="0">
                <a:solidFill>
                  <a:srgbClr val="0033CC"/>
                </a:solidFill>
              </a:rPr>
              <a:t>La revisión se puede realizar con una periodicidad diaria. Permite la creación de un sistema de seguimiento permanente de la evolución de los riesgos.</a:t>
            </a:r>
          </a:p>
          <a:p>
            <a:pPr>
              <a:spcBef>
                <a:spcPts val="0"/>
              </a:spcBef>
              <a:spcAft>
                <a:spcPts val="1200"/>
              </a:spcAft>
              <a:buFont typeface="Wingdings" pitchFamily="2" charset="2"/>
              <a:buChar char="ü"/>
            </a:pPr>
            <a:r>
              <a:rPr lang="es-MX" sz="2800" dirty="0" smtClean="0">
                <a:solidFill>
                  <a:srgbClr val="0033CC"/>
                </a:solidFill>
              </a:rPr>
              <a:t>El plan de auditoría se puede adecuar según los resultados obtenidos diariamente.</a:t>
            </a:r>
          </a:p>
          <a:p>
            <a:pPr>
              <a:spcBef>
                <a:spcPts val="0"/>
              </a:spcBef>
              <a:spcAft>
                <a:spcPts val="1200"/>
              </a:spcAft>
              <a:buFont typeface="Wingdings" pitchFamily="2" charset="2"/>
              <a:buChar char="ü"/>
            </a:pPr>
            <a:r>
              <a:rPr lang="es-MX" sz="2800" dirty="0" smtClean="0">
                <a:solidFill>
                  <a:srgbClr val="0033CC"/>
                </a:solidFill>
              </a:rPr>
              <a:t>Permite realizar pruebas adicionales sobre la calidad, consistencia e integridad de la información.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73832"/>
            <a:ext cx="8229600" cy="638944"/>
          </a:xfrm>
        </p:spPr>
        <p:style>
          <a:lnRef idx="0">
            <a:schemeClr val="accent1"/>
          </a:lnRef>
          <a:fillRef idx="3">
            <a:schemeClr val="accent1"/>
          </a:fillRef>
          <a:effectRef idx="3">
            <a:schemeClr val="accent1"/>
          </a:effectRef>
          <a:fontRef idx="minor">
            <a:schemeClr val="lt1"/>
          </a:fontRef>
        </p:style>
        <p:txBody>
          <a:bodyPr>
            <a:noAutofit/>
          </a:bodyPr>
          <a:lstStyle/>
          <a:p>
            <a:r>
              <a:rPr lang="es-MX" sz="2800" b="1" dirty="0" smtClean="0">
                <a:solidFill>
                  <a:schemeClr val="bg1"/>
                </a:solidFill>
                <a:latin typeface="+mn-lt"/>
                <a:ea typeface="+mn-ea"/>
                <a:cs typeface="+mn-cs"/>
              </a:rPr>
              <a:t>Beneficios de la Auditoría Continua</a:t>
            </a:r>
          </a:p>
        </p:txBody>
      </p:sp>
      <p:sp>
        <p:nvSpPr>
          <p:cNvPr id="3" name="2 Marcador de contenido"/>
          <p:cNvSpPr>
            <a:spLocks noGrp="1"/>
          </p:cNvSpPr>
          <p:nvPr>
            <p:ph idx="1"/>
          </p:nvPr>
        </p:nvSpPr>
        <p:spPr>
          <a:xfrm>
            <a:off x="431032" y="1567333"/>
            <a:ext cx="8712968" cy="4525963"/>
          </a:xfrm>
        </p:spPr>
        <p:txBody>
          <a:bodyPr/>
          <a:lstStyle/>
          <a:p>
            <a:pPr>
              <a:spcBef>
                <a:spcPts val="0"/>
              </a:spcBef>
              <a:spcAft>
                <a:spcPts val="1200"/>
              </a:spcAft>
              <a:buFont typeface="Wingdings" pitchFamily="2" charset="2"/>
              <a:buChar char="ü"/>
            </a:pPr>
            <a:r>
              <a:rPr lang="es-MX" sz="2800" dirty="0" smtClean="0">
                <a:solidFill>
                  <a:srgbClr val="0033CC"/>
                </a:solidFill>
              </a:rPr>
              <a:t>Se incrementa la sensación de “vigilancia” en el área auditada.</a:t>
            </a:r>
          </a:p>
          <a:p>
            <a:pPr>
              <a:spcBef>
                <a:spcPts val="0"/>
              </a:spcBef>
              <a:spcAft>
                <a:spcPts val="1200"/>
              </a:spcAft>
              <a:buFont typeface="Wingdings" pitchFamily="2" charset="2"/>
              <a:buChar char="ü"/>
            </a:pPr>
            <a:r>
              <a:rPr lang="es-MX" sz="2800" dirty="0" smtClean="0">
                <a:solidFill>
                  <a:srgbClr val="0033CC"/>
                </a:solidFill>
              </a:rPr>
              <a:t>Los auditores se pueden especializar en el análisis de determinados tipos de ocurrencia.</a:t>
            </a:r>
          </a:p>
          <a:p>
            <a:pPr>
              <a:spcBef>
                <a:spcPts val="0"/>
              </a:spcBef>
              <a:spcAft>
                <a:spcPts val="1200"/>
              </a:spcAft>
              <a:buFont typeface="Wingdings" pitchFamily="2" charset="2"/>
              <a:buChar char="ü"/>
            </a:pPr>
            <a:r>
              <a:rPr lang="es-MX" sz="2800" dirty="0" smtClean="0">
                <a:solidFill>
                  <a:srgbClr val="0033CC"/>
                </a:solidFill>
              </a:rPr>
              <a:t>Se reduce el riesgo de auditoría. </a:t>
            </a:r>
          </a:p>
          <a:p>
            <a:pPr>
              <a:spcBef>
                <a:spcPts val="0"/>
              </a:spcBef>
              <a:spcAft>
                <a:spcPts val="1200"/>
              </a:spcAft>
              <a:buFont typeface="Wingdings" pitchFamily="2" charset="2"/>
              <a:buChar char="ü"/>
            </a:pPr>
            <a:r>
              <a:rPr lang="es-MX" sz="2800" dirty="0" smtClean="0">
                <a:solidFill>
                  <a:srgbClr val="0033CC"/>
                </a:solidFill>
              </a:rPr>
              <a:t>Se pueden generar fácilmente rankings, estadísticas y análisis.</a:t>
            </a:r>
          </a:p>
          <a:p>
            <a:pPr>
              <a:spcBef>
                <a:spcPts val="0"/>
              </a:spcBef>
              <a:spcAft>
                <a:spcPts val="1200"/>
              </a:spcAft>
              <a:buFont typeface="Wingdings" pitchFamily="2" charset="2"/>
              <a:buChar char="ü"/>
            </a:pPr>
            <a:r>
              <a:rPr lang="es-MX" sz="2800" dirty="0" smtClean="0">
                <a:solidFill>
                  <a:srgbClr val="0033CC"/>
                </a:solidFill>
              </a:rPr>
              <a:t>Facilita la detección de fraudes u operaciones erróneas al poco tiempo de producirse (auditoría preventiva).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10369</TotalTime>
  <Words>1600</Words>
  <Application>Microsoft Office PowerPoint</Application>
  <PresentationFormat>Presentación en pantalla (4:3)</PresentationFormat>
  <Paragraphs>254</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Tema de Office</vt:lpstr>
      <vt:lpstr>Eficientar la Auditoría Interna Mediante la Automatización</vt:lpstr>
      <vt:lpstr>Que funciones de la Auditoría Interna automatizar?</vt:lpstr>
      <vt:lpstr>Diapositiva 3</vt:lpstr>
      <vt:lpstr>Auditoría Interna Continua</vt:lpstr>
      <vt:lpstr>Diapositiva 5</vt:lpstr>
      <vt:lpstr>Diapositiva 6</vt:lpstr>
      <vt:lpstr>Diapositiva 7</vt:lpstr>
      <vt:lpstr>Beneficios de la Auditoría Continua</vt:lpstr>
      <vt:lpstr>Beneficios de la Auditoría Continua</vt:lpstr>
      <vt:lpstr>INFORMACIÓN Y CONOCIMIENTO</vt:lpstr>
      <vt:lpstr>Diapositiva 11</vt:lpstr>
      <vt:lpstr>Diapositiva 12</vt:lpstr>
      <vt:lpstr>Diapositiva 13</vt:lpstr>
      <vt:lpstr>BUSINESS INTELLIGENCE</vt:lpstr>
      <vt:lpstr>Definición de BI</vt:lpstr>
      <vt:lpstr>Diapositiva 16</vt:lpstr>
      <vt:lpstr>Diapositiva 17</vt:lpstr>
      <vt:lpstr>Diapositiva 18</vt:lpstr>
      <vt:lpstr>Diapositiva 19</vt:lpstr>
      <vt:lpstr>Diapositiva 20</vt:lpstr>
      <vt:lpstr>Diapositiva 21</vt:lpstr>
      <vt:lpstr>Requerimientos Tecnológicos</vt:lpstr>
      <vt:lpstr>Diapositiva 23</vt:lpstr>
      <vt:lpstr>Diapositiva 24</vt:lpstr>
      <vt:lpstr>Diapositiva 25</vt:lpstr>
      <vt:lpstr>Retos a Enfrentar</vt:lpstr>
      <vt:lpstr>Diapositiva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Ernesto Angeles Dorantes</dc:creator>
  <cp:lastModifiedBy>jorge.valencia</cp:lastModifiedBy>
  <cp:revision>333</cp:revision>
  <dcterms:created xsi:type="dcterms:W3CDTF">2013-07-10T21:50:18Z</dcterms:created>
  <dcterms:modified xsi:type="dcterms:W3CDTF">2013-08-29T12:14:26Z</dcterms:modified>
</cp:coreProperties>
</file>